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61" r:id="rId3"/>
    <p:sldId id="262" r:id="rId4"/>
    <p:sldId id="266" r:id="rId5"/>
    <p:sldId id="299" r:id="rId6"/>
    <p:sldId id="267" r:id="rId7"/>
    <p:sldId id="285" r:id="rId8"/>
    <p:sldId id="286" r:id="rId9"/>
    <p:sldId id="287" r:id="rId10"/>
    <p:sldId id="288" r:id="rId11"/>
    <p:sldId id="300" r:id="rId12"/>
    <p:sldId id="268" r:id="rId13"/>
    <p:sldId id="289" r:id="rId14"/>
    <p:sldId id="290" r:id="rId15"/>
    <p:sldId id="302" r:id="rId16"/>
    <p:sldId id="269" r:id="rId17"/>
    <p:sldId id="293" r:id="rId18"/>
    <p:sldId id="294" r:id="rId19"/>
    <p:sldId id="296" r:id="rId20"/>
    <p:sldId id="301" r:id="rId21"/>
    <p:sldId id="257" r:id="rId22"/>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50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2" d="100"/>
          <a:sy n="82" d="100"/>
        </p:scale>
        <p:origin x="-691" y="-86"/>
      </p:cViewPr>
      <p:guideLst>
        <p:guide orient="horz" pos="250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D5761E-2C9A-4F7A-A8A8-A23A3ECB6522}" type="datetimeFigureOut">
              <a:rPr lang="zh-CN" altLang="en-US" smtClean="0"/>
              <a:t>2021/7/19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56E25A-7257-4C3C-A5F7-1A2FB390FD52}" type="slidenum">
              <a:rPr lang="zh-CN" altLang="en-US" smtClean="0"/>
              <a:t>‹#›</a:t>
            </a:fld>
            <a:endParaRPr lang="zh-CN" altLang="en-US"/>
          </a:p>
        </p:txBody>
      </p:sp>
    </p:spTree>
    <p:extLst>
      <p:ext uri="{BB962C8B-B14F-4D97-AF65-F5344CB8AC3E}">
        <p14:creationId xmlns:p14="http://schemas.microsoft.com/office/powerpoint/2010/main" val="3801456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a:t>
            </a:fld>
            <a:endParaRPr lang="zh-CN" altLang="en-US"/>
          </a:p>
        </p:txBody>
      </p:sp>
    </p:spTree>
    <p:extLst>
      <p:ext uri="{BB962C8B-B14F-4D97-AF65-F5344CB8AC3E}">
        <p14:creationId xmlns:p14="http://schemas.microsoft.com/office/powerpoint/2010/main" val="1886839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10</a:t>
            </a:fld>
            <a:endParaRPr lang="zh-CN" altLang="en-US"/>
          </a:p>
        </p:txBody>
      </p:sp>
    </p:spTree>
    <p:extLst>
      <p:ext uri="{BB962C8B-B14F-4D97-AF65-F5344CB8AC3E}">
        <p14:creationId xmlns:p14="http://schemas.microsoft.com/office/powerpoint/2010/main" val="10735112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11</a:t>
            </a:fld>
            <a:endParaRPr lang="zh-CN" altLang="en-US"/>
          </a:p>
        </p:txBody>
      </p:sp>
    </p:spTree>
    <p:extLst>
      <p:ext uri="{BB962C8B-B14F-4D97-AF65-F5344CB8AC3E}">
        <p14:creationId xmlns:p14="http://schemas.microsoft.com/office/powerpoint/2010/main" val="24793275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12</a:t>
            </a:fld>
            <a:endParaRPr lang="zh-CN" altLang="en-US"/>
          </a:p>
        </p:txBody>
      </p:sp>
    </p:spTree>
    <p:extLst>
      <p:ext uri="{BB962C8B-B14F-4D97-AF65-F5344CB8AC3E}">
        <p14:creationId xmlns:p14="http://schemas.microsoft.com/office/powerpoint/2010/main" val="2169868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13</a:t>
            </a:fld>
            <a:endParaRPr lang="zh-CN" altLang="en-US"/>
          </a:p>
        </p:txBody>
      </p:sp>
    </p:spTree>
    <p:extLst>
      <p:ext uri="{BB962C8B-B14F-4D97-AF65-F5344CB8AC3E}">
        <p14:creationId xmlns:p14="http://schemas.microsoft.com/office/powerpoint/2010/main" val="2479327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14</a:t>
            </a:fld>
            <a:endParaRPr lang="zh-CN" altLang="en-US"/>
          </a:p>
        </p:txBody>
      </p:sp>
    </p:spTree>
    <p:extLst>
      <p:ext uri="{BB962C8B-B14F-4D97-AF65-F5344CB8AC3E}">
        <p14:creationId xmlns:p14="http://schemas.microsoft.com/office/powerpoint/2010/main" val="26040312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15</a:t>
            </a:fld>
            <a:endParaRPr lang="zh-CN" altLang="en-US"/>
          </a:p>
        </p:txBody>
      </p:sp>
    </p:spTree>
    <p:extLst>
      <p:ext uri="{BB962C8B-B14F-4D97-AF65-F5344CB8AC3E}">
        <p14:creationId xmlns:p14="http://schemas.microsoft.com/office/powerpoint/2010/main" val="22908059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16</a:t>
            </a:fld>
            <a:endParaRPr lang="zh-CN" altLang="en-US"/>
          </a:p>
        </p:txBody>
      </p:sp>
    </p:spTree>
    <p:extLst>
      <p:ext uri="{BB962C8B-B14F-4D97-AF65-F5344CB8AC3E}">
        <p14:creationId xmlns:p14="http://schemas.microsoft.com/office/powerpoint/2010/main" val="9598888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17</a:t>
            </a:fld>
            <a:endParaRPr lang="zh-CN" altLang="en-US"/>
          </a:p>
        </p:txBody>
      </p:sp>
    </p:spTree>
    <p:extLst>
      <p:ext uri="{BB962C8B-B14F-4D97-AF65-F5344CB8AC3E}">
        <p14:creationId xmlns:p14="http://schemas.microsoft.com/office/powerpoint/2010/main" val="1469205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18</a:t>
            </a:fld>
            <a:endParaRPr lang="zh-CN" altLang="en-US"/>
          </a:p>
        </p:txBody>
      </p:sp>
    </p:spTree>
    <p:extLst>
      <p:ext uri="{BB962C8B-B14F-4D97-AF65-F5344CB8AC3E}">
        <p14:creationId xmlns:p14="http://schemas.microsoft.com/office/powerpoint/2010/main" val="25508105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19</a:t>
            </a:fld>
            <a:endParaRPr lang="zh-CN" altLang="en-US"/>
          </a:p>
        </p:txBody>
      </p:sp>
    </p:spTree>
    <p:extLst>
      <p:ext uri="{BB962C8B-B14F-4D97-AF65-F5344CB8AC3E}">
        <p14:creationId xmlns:p14="http://schemas.microsoft.com/office/powerpoint/2010/main" val="581795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2</a:t>
            </a:fld>
            <a:endParaRPr lang="zh-CN" altLang="en-US"/>
          </a:p>
        </p:txBody>
      </p:sp>
    </p:spTree>
    <p:extLst>
      <p:ext uri="{BB962C8B-B14F-4D97-AF65-F5344CB8AC3E}">
        <p14:creationId xmlns:p14="http://schemas.microsoft.com/office/powerpoint/2010/main" val="1875820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20</a:t>
            </a:fld>
            <a:endParaRPr lang="zh-CN" altLang="en-US"/>
          </a:p>
        </p:txBody>
      </p:sp>
    </p:spTree>
    <p:extLst>
      <p:ext uri="{BB962C8B-B14F-4D97-AF65-F5344CB8AC3E}">
        <p14:creationId xmlns:p14="http://schemas.microsoft.com/office/powerpoint/2010/main" val="12155984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21</a:t>
            </a:fld>
            <a:endParaRPr lang="zh-CN" altLang="en-US"/>
          </a:p>
        </p:txBody>
      </p:sp>
    </p:spTree>
    <p:extLst>
      <p:ext uri="{BB962C8B-B14F-4D97-AF65-F5344CB8AC3E}">
        <p14:creationId xmlns:p14="http://schemas.microsoft.com/office/powerpoint/2010/main" val="1688147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3</a:t>
            </a:fld>
            <a:endParaRPr lang="zh-CN" altLang="en-US"/>
          </a:p>
        </p:txBody>
      </p:sp>
    </p:spTree>
    <p:extLst>
      <p:ext uri="{BB962C8B-B14F-4D97-AF65-F5344CB8AC3E}">
        <p14:creationId xmlns:p14="http://schemas.microsoft.com/office/powerpoint/2010/main" val="3475587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4</a:t>
            </a:fld>
            <a:endParaRPr lang="zh-CN" altLang="en-US"/>
          </a:p>
        </p:txBody>
      </p:sp>
    </p:spTree>
    <p:extLst>
      <p:ext uri="{BB962C8B-B14F-4D97-AF65-F5344CB8AC3E}">
        <p14:creationId xmlns:p14="http://schemas.microsoft.com/office/powerpoint/2010/main" val="28311083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5</a:t>
            </a:fld>
            <a:endParaRPr lang="zh-CN" altLang="en-US"/>
          </a:p>
        </p:txBody>
      </p:sp>
    </p:spTree>
    <p:extLst>
      <p:ext uri="{BB962C8B-B14F-4D97-AF65-F5344CB8AC3E}">
        <p14:creationId xmlns:p14="http://schemas.microsoft.com/office/powerpoint/2010/main" val="28311083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6</a:t>
            </a:fld>
            <a:endParaRPr lang="zh-CN" altLang="en-US"/>
          </a:p>
        </p:txBody>
      </p:sp>
    </p:spTree>
    <p:extLst>
      <p:ext uri="{BB962C8B-B14F-4D97-AF65-F5344CB8AC3E}">
        <p14:creationId xmlns:p14="http://schemas.microsoft.com/office/powerpoint/2010/main" val="16396281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7</a:t>
            </a:fld>
            <a:endParaRPr lang="zh-CN" altLang="en-US"/>
          </a:p>
        </p:txBody>
      </p:sp>
    </p:spTree>
    <p:extLst>
      <p:ext uri="{BB962C8B-B14F-4D97-AF65-F5344CB8AC3E}">
        <p14:creationId xmlns:p14="http://schemas.microsoft.com/office/powerpoint/2010/main" val="1698675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8</a:t>
            </a:fld>
            <a:endParaRPr lang="zh-CN" altLang="en-US"/>
          </a:p>
        </p:txBody>
      </p:sp>
    </p:spTree>
    <p:extLst>
      <p:ext uri="{BB962C8B-B14F-4D97-AF65-F5344CB8AC3E}">
        <p14:creationId xmlns:p14="http://schemas.microsoft.com/office/powerpoint/2010/main" val="14063908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56E25A-7257-4C3C-A5F7-1A2FB390FD52}" type="slidenum">
              <a:rPr lang="zh-CN" altLang="en-US" smtClean="0"/>
              <a:t>9</a:t>
            </a:fld>
            <a:endParaRPr lang="zh-CN" altLang="en-US"/>
          </a:p>
        </p:txBody>
      </p:sp>
    </p:spTree>
    <p:extLst>
      <p:ext uri="{BB962C8B-B14F-4D97-AF65-F5344CB8AC3E}">
        <p14:creationId xmlns:p14="http://schemas.microsoft.com/office/powerpoint/2010/main" val="2290805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749607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38356185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1409565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2109175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3769066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224593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490030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2733758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2545121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3780432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6A5184B-0C2B-4D12-A3E4-645EA11BECA2}" type="datetimeFigureOut">
              <a:rPr lang="zh-CN" altLang="en-US" smtClean="0"/>
              <a:t>2021/7/19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2107181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A5184B-0C2B-4D12-A3E4-645EA11BECA2}" type="datetimeFigureOut">
              <a:rPr lang="zh-CN" altLang="en-US" smtClean="0"/>
              <a:t>2021/7/19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EA87BE-81AA-4CD4-8B0A-B5D5EC9B870A}" type="slidenum">
              <a:rPr lang="zh-CN" altLang="en-US" smtClean="0"/>
              <a:t>‹#›</a:t>
            </a:fld>
            <a:endParaRPr lang="zh-CN" altLang="en-US"/>
          </a:p>
        </p:txBody>
      </p:sp>
    </p:spTree>
    <p:extLst>
      <p:ext uri="{BB962C8B-B14F-4D97-AF65-F5344CB8AC3E}">
        <p14:creationId xmlns:p14="http://schemas.microsoft.com/office/powerpoint/2010/main" val="2212495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10.xml"/><Relationship Id="rId16"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5" Type="http://schemas.openxmlformats.org/officeDocument/2006/relationships/image" Target="../media/image37.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36.png"/></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5" Type="http://schemas.openxmlformats.org/officeDocument/2006/relationships/image" Target="../media/image40.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39.png"/></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7.png"/><Relationship Id="rId12"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15.pn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41.png"/></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5" Type="http://schemas.openxmlformats.org/officeDocument/2006/relationships/image" Target="../media/image43.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42.png"/></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15.xml"/><Relationship Id="rId16" Type="http://schemas.openxmlformats.org/officeDocument/2006/relationships/image" Target="../media/image46.png"/><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5" Type="http://schemas.openxmlformats.org/officeDocument/2006/relationships/image" Target="../media/image45.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44.png"/></Relationships>
</file>

<file path=ppt/slides/_rels/slide16.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7.png"/><Relationship Id="rId12"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15.pn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1.png"/></Relationships>
</file>

<file path=ppt/slides/_rels/slide17.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s>
</file>

<file path=ppt/slides/_rels/slide18.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47.png"/></Relationships>
</file>

<file path=ppt/slides/_rels/slide19.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19.xml"/><Relationship Id="rId16" Type="http://schemas.openxmlformats.org/officeDocument/2006/relationships/image" Target="../media/image49.png"/><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5" Type="http://schemas.microsoft.com/office/2007/relationships/hdphoto" Target="../media/hdphoto1.wdp"/><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48.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12.png"/><Relationship Id="rId12"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5" Type="http://schemas.openxmlformats.org/officeDocument/2006/relationships/image" Target="../media/image11.png"/><Relationship Id="rId10" Type="http://schemas.openxmlformats.org/officeDocument/2006/relationships/image" Target="../media/image13.png"/><Relationship Id="rId4" Type="http://schemas.openxmlformats.org/officeDocument/2006/relationships/image" Target="../media/image3.png"/><Relationship Id="rId9" Type="http://schemas.openxmlformats.org/officeDocument/2006/relationships/image" Target="../media/image7.png"/><Relationship Id="rId14" Type="http://schemas.openxmlformats.org/officeDocument/2006/relationships/image" Target="../media/image9.png"/></Relationships>
</file>

<file path=ppt/slides/_rels/slide20.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50.png"/></Relationships>
</file>

<file path=ppt/slides/_rels/slide2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53.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52.png"/><Relationship Id="rId11" Type="http://schemas.openxmlformats.org/officeDocument/2006/relationships/image" Target="../media/image7.png"/><Relationship Id="rId5" Type="http://schemas.openxmlformats.org/officeDocument/2006/relationships/image" Target="../media/image51.png"/><Relationship Id="rId10" Type="http://schemas.openxmlformats.org/officeDocument/2006/relationships/image" Target="../media/image6.png"/><Relationship Id="rId4" Type="http://schemas.openxmlformats.org/officeDocument/2006/relationships/image" Target="../media/image2.png"/><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7.png"/><Relationship Id="rId12"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15.pn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19.png"/><Relationship Id="rId12"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17.png"/><Relationship Id="rId10" Type="http://schemas.openxmlformats.org/officeDocument/2006/relationships/image" Target="../media/image20.png"/><Relationship Id="rId4" Type="http://schemas.openxmlformats.org/officeDocument/2006/relationships/image" Target="../media/image16.png"/><Relationship Id="rId9" Type="http://schemas.openxmlformats.org/officeDocument/2006/relationships/image" Target="../media/image6.png"/><Relationship Id="rId14" Type="http://schemas.openxmlformats.org/officeDocument/2006/relationships/image" Target="../media/image24.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19.png"/><Relationship Id="rId12"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17.png"/><Relationship Id="rId10" Type="http://schemas.openxmlformats.org/officeDocument/2006/relationships/image" Target="../media/image20.png"/><Relationship Id="rId4" Type="http://schemas.openxmlformats.org/officeDocument/2006/relationships/image" Target="../media/image16.png"/><Relationship Id="rId9" Type="http://schemas.openxmlformats.org/officeDocument/2006/relationships/image" Target="../media/image6.png"/><Relationship Id="rId14" Type="http://schemas.openxmlformats.org/officeDocument/2006/relationships/image" Target="../media/image25.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7.png"/><Relationship Id="rId12"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15.pn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28.png"/><Relationship Id="rId12"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30.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32.png"/></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31.png"/><Relationship Id="rId12" Type="http://schemas.openxmlformats.org/officeDocument/2006/relationships/image" Target="../media/image29.png"/><Relationship Id="rId2" Type="http://schemas.openxmlformats.org/officeDocument/2006/relationships/notesSlide" Target="../notesSlides/notesSlide9.xml"/><Relationship Id="rId16" Type="http://schemas.openxmlformats.org/officeDocument/2006/relationships/image" Target="../media/image35.png"/><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27.png"/><Relationship Id="rId15" Type="http://schemas.openxmlformats.org/officeDocument/2006/relationships/image" Target="../media/image34.png"/><Relationship Id="rId10"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6.png"/><Relationship Id="rId14"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4" name="图片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553136" y="1775575"/>
            <a:ext cx="824845" cy="807000"/>
          </a:xfrm>
          <a:prstGeom prst="rect">
            <a:avLst/>
          </a:prstGeom>
        </p:spPr>
      </p:pic>
      <p:pic>
        <p:nvPicPr>
          <p:cNvPr id="5" name="图片 4"/>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3118775" y="4358243"/>
            <a:ext cx="5954447" cy="2136929"/>
          </a:xfrm>
          <a:prstGeom prst="rect">
            <a:avLst/>
          </a:prstGeom>
        </p:spPr>
      </p:pic>
      <p:pic>
        <p:nvPicPr>
          <p:cNvPr id="7" name="图片 6"/>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9715088" y="4599561"/>
            <a:ext cx="1267230" cy="1654292"/>
          </a:xfrm>
          <a:prstGeom prst="rect">
            <a:avLst/>
          </a:prstGeom>
        </p:spPr>
      </p:pic>
      <p:pic>
        <p:nvPicPr>
          <p:cNvPr id="8" name="图片 7"/>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650690" y="898619"/>
            <a:ext cx="2706813" cy="1203743"/>
          </a:xfrm>
          <a:prstGeom prst="rect">
            <a:avLst/>
          </a:prstGeom>
        </p:spPr>
      </p:pic>
      <p:sp>
        <p:nvSpPr>
          <p:cNvPr id="3" name="文本框 2"/>
          <p:cNvSpPr txBox="1"/>
          <p:nvPr/>
        </p:nvSpPr>
        <p:spPr>
          <a:xfrm>
            <a:off x="333249" y="2754284"/>
            <a:ext cx="11264622" cy="584775"/>
          </a:xfrm>
          <a:prstGeom prst="rect">
            <a:avLst/>
          </a:prstGeom>
          <a:noFill/>
        </p:spPr>
        <p:txBody>
          <a:bodyPr wrap="none" rtlCol="0">
            <a:spAutoFit/>
          </a:bodyPr>
          <a:lstStyle/>
          <a:p>
            <a:r>
              <a:rPr lang="en-US" altLang="zh-CN" sz="3200" b="1" dirty="0" smtClean="0">
                <a:blipFill dpi="0" rotWithShape="1">
                  <a:blip r:embed="rId8"/>
                  <a:srcRect/>
                  <a:tile tx="0" ty="0" sx="100000" sy="100000" flip="none" algn="tl"/>
                </a:blipFill>
                <a:latin typeface="微软雅黑" panose="020B0503020204020204" pitchFamily="34" charset="-122"/>
                <a:ea typeface="微软雅黑" panose="020B0503020204020204" pitchFamily="34" charset="-122"/>
              </a:rPr>
              <a:t>《</a:t>
            </a:r>
            <a:r>
              <a:rPr lang="zh-CN" altLang="en-US" sz="3200" b="1" dirty="0" smtClean="0">
                <a:blipFill dpi="0" rotWithShape="1">
                  <a:blip r:embed="rId8"/>
                  <a:srcRect/>
                  <a:tile tx="0" ty="0" sx="100000" sy="100000" flip="none" algn="tl"/>
                </a:blipFill>
                <a:latin typeface="微软雅黑" panose="020B0503020204020204" pitchFamily="34" charset="-122"/>
                <a:ea typeface="微软雅黑" panose="020B0503020204020204" pitchFamily="34" charset="-122"/>
              </a:rPr>
              <a:t>毛泽东思想和中国特色社会主义理论体系概论实践课</a:t>
            </a:r>
            <a:r>
              <a:rPr lang="en-US" altLang="zh-CN" sz="3200" b="1" dirty="0" smtClean="0">
                <a:blipFill dpi="0" rotWithShape="1">
                  <a:blip r:embed="rId8"/>
                  <a:srcRect/>
                  <a:tile tx="0" ty="0" sx="100000" sy="100000" flip="none" algn="tl"/>
                </a:blipFill>
                <a:latin typeface="微软雅黑" panose="020B0503020204020204" pitchFamily="34" charset="-122"/>
                <a:ea typeface="微软雅黑" panose="020B0503020204020204" pitchFamily="34" charset="-122"/>
              </a:rPr>
              <a:t>》</a:t>
            </a:r>
            <a:r>
              <a:rPr lang="zh-CN" altLang="en-US" sz="3200" b="1" dirty="0" smtClean="0">
                <a:blipFill dpi="0" rotWithShape="1">
                  <a:blip r:embed="rId8"/>
                  <a:srcRect/>
                  <a:tile tx="0" ty="0" sx="100000" sy="100000" flip="none" algn="tl"/>
                </a:blipFill>
                <a:latin typeface="微软雅黑" panose="020B0503020204020204" pitchFamily="34" charset="-122"/>
                <a:ea typeface="微软雅黑" panose="020B0503020204020204" pitchFamily="34" charset="-122"/>
              </a:rPr>
              <a:t>报告</a:t>
            </a:r>
            <a:endParaRPr lang="zh-CN" altLang="en-US" sz="3200" b="1" dirty="0">
              <a:blipFill dpi="0" rotWithShape="1">
                <a:blip r:embed="rId8"/>
                <a:srcRect/>
                <a:tile tx="0" ty="0" sx="100000" sy="100000" flip="none" algn="tl"/>
              </a:blipFill>
              <a:latin typeface="微软雅黑" panose="020B0503020204020204" pitchFamily="34" charset="-122"/>
              <a:ea typeface="微软雅黑" panose="020B0503020204020204" pitchFamily="34" charset="-122"/>
            </a:endParaRPr>
          </a:p>
        </p:txBody>
      </p:sp>
      <p:sp>
        <p:nvSpPr>
          <p:cNvPr id="10" name="文本框 9"/>
          <p:cNvSpPr txBox="1"/>
          <p:nvPr/>
        </p:nvSpPr>
        <p:spPr>
          <a:xfrm>
            <a:off x="3691460" y="3429000"/>
            <a:ext cx="4809075" cy="954107"/>
          </a:xfrm>
          <a:prstGeom prst="rect">
            <a:avLst/>
          </a:prstGeom>
          <a:noFill/>
        </p:spPr>
        <p:txBody>
          <a:bodyPr wrap="square" rtlCol="0">
            <a:spAutoFit/>
          </a:bodyPr>
          <a:lstStyle/>
          <a:p>
            <a:pPr algn="ctr"/>
            <a:r>
              <a:rPr lang="zh-CN" altLang="en-US" sz="2800" spc="300" dirty="0" smtClean="0">
                <a:solidFill>
                  <a:srgbClr val="C00000"/>
                </a:solidFill>
                <a:latin typeface="微软雅黑" panose="020B0503020204020204" pitchFamily="34" charset="-122"/>
                <a:ea typeface="微软雅黑" panose="020B0503020204020204" pitchFamily="34" charset="-122"/>
              </a:rPr>
              <a:t>邓辰昊 刘宇明 徐政琪</a:t>
            </a:r>
            <a:endParaRPr lang="en-US" altLang="zh-CN" sz="2800" spc="300" dirty="0">
              <a:solidFill>
                <a:srgbClr val="C00000"/>
              </a:solidFill>
              <a:latin typeface="微软雅黑" panose="020B0503020204020204" pitchFamily="34" charset="-122"/>
              <a:ea typeface="微软雅黑" panose="020B0503020204020204" pitchFamily="34" charset="-122"/>
            </a:endParaRPr>
          </a:p>
          <a:p>
            <a:pPr algn="ctr"/>
            <a:r>
              <a:rPr lang="zh-CN" altLang="en-US" sz="2800" spc="300" dirty="0" smtClean="0">
                <a:solidFill>
                  <a:srgbClr val="C00000"/>
                </a:solidFill>
                <a:latin typeface="微软雅黑" panose="020B0503020204020204" pitchFamily="34" charset="-122"/>
                <a:ea typeface="微软雅黑" panose="020B0503020204020204" pitchFamily="34" charset="-122"/>
              </a:rPr>
              <a:t>许嘉璐 黄弋斌    葛旭  </a:t>
            </a:r>
            <a:endParaRPr lang="en-US" altLang="zh-CN" sz="2800" spc="300" dirty="0" smtClean="0">
              <a:solidFill>
                <a:srgbClr val="C00000"/>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7974435" y="0"/>
            <a:ext cx="4239719" cy="3594100"/>
          </a:xfrm>
          <a:prstGeom prst="rect">
            <a:avLst/>
          </a:prstGeom>
        </p:spPr>
      </p:pic>
      <p:pic>
        <p:nvPicPr>
          <p:cNvPr id="13" name="图片 12"/>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0" y="4599561"/>
            <a:ext cx="2476912" cy="1824823"/>
          </a:xfrm>
          <a:prstGeom prst="rect">
            <a:avLst/>
          </a:prstGeom>
        </p:spPr>
      </p:pic>
      <p:pic>
        <p:nvPicPr>
          <p:cNvPr id="6" name="图片 5"/>
          <p:cNvPicPr>
            <a:picLocks noChangeAspect="1"/>
          </p:cNvPicPr>
          <p:nvPr/>
        </p:nvPicPr>
        <p:blipFill rotWithShape="1">
          <a:blip r:embed="rId11" cstate="email">
            <a:extLst>
              <a:ext uri="{28A0092B-C50C-407E-A947-70E740481C1C}">
                <a14:useLocalDpi xmlns:a14="http://schemas.microsoft.com/office/drawing/2010/main"/>
              </a:ext>
            </a:extLst>
          </a:blip>
          <a:srcRect/>
          <a:stretch/>
        </p:blipFill>
        <p:spPr>
          <a:xfrm>
            <a:off x="1991867" y="4682293"/>
            <a:ext cx="1249485" cy="1742091"/>
          </a:xfrm>
          <a:prstGeom prst="rect">
            <a:avLst/>
          </a:prstGeom>
        </p:spPr>
      </p:pic>
      <p:pic>
        <p:nvPicPr>
          <p:cNvPr id="16" name="图片 15"/>
          <p:cNvPicPr>
            <a:picLocks noChangeAspect="1"/>
          </p:cNvPicPr>
          <p:nvPr/>
        </p:nvPicPr>
        <p:blipFill rotWithShape="1">
          <a:blip r:embed="rId12" cstate="email">
            <a:extLst>
              <a:ext uri="{28A0092B-C50C-407E-A947-70E740481C1C}">
                <a14:useLocalDpi xmlns:a14="http://schemas.microsoft.com/office/drawing/2010/main"/>
              </a:ext>
            </a:extLst>
          </a:blip>
          <a:srcRect l="-822"/>
          <a:stretch/>
        </p:blipFill>
        <p:spPr>
          <a:xfrm flipH="1">
            <a:off x="10752999" y="3314790"/>
            <a:ext cx="1461155" cy="3007151"/>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278488"/>
            <a:ext cx="12763500" cy="1844636"/>
          </a:xfrm>
          <a:prstGeom prst="rect">
            <a:avLst/>
          </a:prstGeom>
        </p:spPr>
      </p:pic>
    </p:spTree>
    <p:extLst>
      <p:ext uri="{BB962C8B-B14F-4D97-AF65-F5344CB8AC3E}">
        <p14:creationId xmlns:p14="http://schemas.microsoft.com/office/powerpoint/2010/main" val="2735319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outVertical)">
                                      <p:cBhvr>
                                        <p:cTn id="7" dur="500"/>
                                        <p:tgtEl>
                                          <p:spTgt spid="9"/>
                                        </p:tgtEl>
                                      </p:cBhvr>
                                    </p:animEffect>
                                  </p:childTnLst>
                                </p:cTn>
                              </p:par>
                            </p:childTnLst>
                          </p:cTn>
                        </p:par>
                        <p:par>
                          <p:cTn id="8" fill="hold">
                            <p:stCondLst>
                              <p:cond delay="500"/>
                            </p:stCondLst>
                            <p:childTnLst>
                              <p:par>
                                <p:cTn id="9" presetID="37"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900" decel="100000" fill="hold"/>
                                        <p:tgtEl>
                                          <p:spTgt spid="4"/>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500" fill="hold"/>
                                        <p:tgtEl>
                                          <p:spTgt spid="13"/>
                                        </p:tgtEl>
                                        <p:attrNameLst>
                                          <p:attrName>ppt_x</p:attrName>
                                        </p:attrNameLst>
                                      </p:cBhvr>
                                      <p:tavLst>
                                        <p:tav tm="0">
                                          <p:val>
                                            <p:strVal val="#ppt_x"/>
                                          </p:val>
                                        </p:tav>
                                        <p:tav tm="100000">
                                          <p:val>
                                            <p:strVal val="#ppt_x"/>
                                          </p:val>
                                        </p:tav>
                                      </p:tavLst>
                                    </p:anim>
                                    <p:anim calcmode="lin" valueType="num">
                                      <p:cBhvr additive="base">
                                        <p:cTn id="33" dur="500" fill="hold"/>
                                        <p:tgtEl>
                                          <p:spTgt spid="13"/>
                                        </p:tgtEl>
                                        <p:attrNameLst>
                                          <p:attrName>ppt_y</p:attrName>
                                        </p:attrNameLst>
                                      </p:cBhvr>
                                      <p:tavLst>
                                        <p:tav tm="0">
                                          <p:val>
                                            <p:strVal val="1+#ppt_h/2"/>
                                          </p:val>
                                        </p:tav>
                                        <p:tav tm="100000">
                                          <p:val>
                                            <p:strVal val="#ppt_y"/>
                                          </p:val>
                                        </p:tav>
                                      </p:tavLst>
                                    </p:anim>
                                  </p:childTnLst>
                                </p:cTn>
                              </p:par>
                              <p:par>
                                <p:cTn id="34" presetID="22" presetClass="entr" presetSubtype="1" fill="hold" nodeType="with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wipe(up)">
                                      <p:cBhvr>
                                        <p:cTn id="36" dur="500"/>
                                        <p:tgtEl>
                                          <p:spTgt spid="16"/>
                                        </p:tgtEl>
                                      </p:cBhvr>
                                    </p:animEffect>
                                  </p:childTnLst>
                                </p:cTn>
                              </p:par>
                            </p:childTnLst>
                          </p:cTn>
                        </p:par>
                        <p:par>
                          <p:cTn id="37" fill="hold">
                            <p:stCondLst>
                              <p:cond delay="1500"/>
                            </p:stCondLst>
                            <p:childTnLst>
                              <p:par>
                                <p:cTn id="38" presetID="2" presetClass="entr" presetSubtype="6" fill="hold" nodeType="afterEffect">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cBhvr additive="base">
                                        <p:cTn id="40" dur="500" fill="hold"/>
                                        <p:tgtEl>
                                          <p:spTgt spid="8"/>
                                        </p:tgtEl>
                                        <p:attrNameLst>
                                          <p:attrName>ppt_x</p:attrName>
                                        </p:attrNameLst>
                                      </p:cBhvr>
                                      <p:tavLst>
                                        <p:tav tm="0">
                                          <p:val>
                                            <p:strVal val="1+#ppt_w/2"/>
                                          </p:val>
                                        </p:tav>
                                        <p:tav tm="100000">
                                          <p:val>
                                            <p:strVal val="#ppt_x"/>
                                          </p:val>
                                        </p:tav>
                                      </p:tavLst>
                                    </p:anim>
                                    <p:anim calcmode="lin" valueType="num">
                                      <p:cBhvr additive="base">
                                        <p:cTn id="41" dur="500" fill="hold"/>
                                        <p:tgtEl>
                                          <p:spTgt spid="8"/>
                                        </p:tgtEl>
                                        <p:attrNameLst>
                                          <p:attrName>ppt_y</p:attrName>
                                        </p:attrNameLst>
                                      </p:cBhvr>
                                      <p:tavLst>
                                        <p:tav tm="0">
                                          <p:val>
                                            <p:strVal val="1+#ppt_h/2"/>
                                          </p:val>
                                        </p:tav>
                                        <p:tav tm="100000">
                                          <p:val>
                                            <p:strVal val="#ppt_y"/>
                                          </p:val>
                                        </p:tav>
                                      </p:tavLst>
                                    </p:anim>
                                  </p:childTnLst>
                                </p:cTn>
                              </p:par>
                            </p:childTnLst>
                          </p:cTn>
                        </p:par>
                        <p:par>
                          <p:cTn id="42" fill="hold">
                            <p:stCondLst>
                              <p:cond delay="2000"/>
                            </p:stCondLst>
                            <p:childTnLst>
                              <p:par>
                                <p:cTn id="43" presetID="22" presetClass="entr" presetSubtype="2" fill="hold"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wipe(right)">
                                      <p:cBhvr>
                                        <p:cTn id="45" dur="500"/>
                                        <p:tgtEl>
                                          <p:spTgt spid="12"/>
                                        </p:tgtEl>
                                      </p:cBhvr>
                                    </p:animEffect>
                                  </p:childTnLst>
                                </p:cTn>
                              </p:par>
                            </p:childTnLst>
                          </p:cTn>
                        </p:par>
                        <p:par>
                          <p:cTn id="46" fill="hold">
                            <p:stCondLst>
                              <p:cond delay="2500"/>
                            </p:stCondLst>
                            <p:childTnLst>
                              <p:par>
                                <p:cTn id="47" presetID="22" presetClass="entr" presetSubtype="8" fill="hold" grpId="0" nodeType="afterEffect">
                                  <p:stCondLst>
                                    <p:cond delay="0"/>
                                  </p:stCondLst>
                                  <p:childTnLst>
                                    <p:set>
                                      <p:cBhvr>
                                        <p:cTn id="48" dur="1" fill="hold">
                                          <p:stCondLst>
                                            <p:cond delay="0"/>
                                          </p:stCondLst>
                                        </p:cTn>
                                        <p:tgtEl>
                                          <p:spTgt spid="3"/>
                                        </p:tgtEl>
                                        <p:attrNameLst>
                                          <p:attrName>style.visibility</p:attrName>
                                        </p:attrNameLst>
                                      </p:cBhvr>
                                      <p:to>
                                        <p:strVal val="visible"/>
                                      </p:to>
                                    </p:set>
                                    <p:animEffect transition="in" filter="wipe(left)">
                                      <p:cBhvr>
                                        <p:cTn id="49" dur="500"/>
                                        <p:tgtEl>
                                          <p:spTgt spid="3"/>
                                        </p:tgtEl>
                                      </p:cBhvr>
                                    </p:animEffect>
                                  </p:childTnLst>
                                </p:cTn>
                              </p:par>
                            </p:childTnLst>
                          </p:cTn>
                        </p:par>
                        <p:par>
                          <p:cTn id="50" fill="hold">
                            <p:stCondLst>
                              <p:cond delay="3000"/>
                            </p:stCondLst>
                            <p:childTnLst>
                              <p:par>
                                <p:cTn id="51" presetID="22" presetClass="entr" presetSubtype="8" fill="hold" grpId="0" nodeType="after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wipe(left)">
                                      <p:cBhvr>
                                        <p:cTn id="5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4" y="186383"/>
            <a:ext cx="1423461" cy="400110"/>
            <a:chOff x="1570751" y="1764953"/>
            <a:chExt cx="1635844"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10"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红色话剧</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grpSp>
        <p:nvGrpSpPr>
          <p:cNvPr id="16" name="组合 15"/>
          <p:cNvGrpSpPr/>
          <p:nvPr/>
        </p:nvGrpSpPr>
        <p:grpSpPr>
          <a:xfrm>
            <a:off x="1694621" y="3731934"/>
            <a:ext cx="8898009" cy="1362325"/>
            <a:chOff x="2160377" y="3189932"/>
            <a:chExt cx="7871247" cy="1205123"/>
          </a:xfrm>
        </p:grpSpPr>
        <p:sp>
          <p:nvSpPr>
            <p:cNvPr id="17" name="矩形 16"/>
            <p:cNvSpPr/>
            <p:nvPr/>
          </p:nvSpPr>
          <p:spPr>
            <a:xfrm>
              <a:off x="2160377" y="3210317"/>
              <a:ext cx="2553468" cy="29260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2A0CA"/>
                </a:solidFill>
                <a:latin typeface="微软雅黑" panose="020B0503020204020204" pitchFamily="34" charset="-122"/>
                <a:ea typeface="微软雅黑" panose="020B0503020204020204" pitchFamily="34" charset="-122"/>
              </a:endParaRPr>
            </a:p>
          </p:txBody>
        </p:sp>
        <p:sp>
          <p:nvSpPr>
            <p:cNvPr id="18" name="矩形 17"/>
            <p:cNvSpPr/>
            <p:nvPr/>
          </p:nvSpPr>
          <p:spPr>
            <a:xfrm>
              <a:off x="4827605" y="3210317"/>
              <a:ext cx="2536789" cy="29260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7478156" y="3210317"/>
              <a:ext cx="2553468" cy="29260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2A0CA"/>
                </a:solidFill>
                <a:latin typeface="微软雅黑" panose="020B0503020204020204" pitchFamily="34" charset="-122"/>
                <a:ea typeface="微软雅黑" panose="020B0503020204020204" pitchFamily="34" charset="-122"/>
              </a:endParaRPr>
            </a:p>
          </p:txBody>
        </p:sp>
        <p:sp>
          <p:nvSpPr>
            <p:cNvPr id="22" name="TextBox 15"/>
            <p:cNvSpPr txBox="1"/>
            <p:nvPr/>
          </p:nvSpPr>
          <p:spPr>
            <a:xfrm>
              <a:off x="2238899" y="3578270"/>
              <a:ext cx="1924805" cy="816785"/>
            </a:xfrm>
            <a:prstGeom prst="rect">
              <a:avLst/>
            </a:prstGeom>
            <a:noFill/>
          </p:spPr>
          <p:txBody>
            <a:bodyPr wrap="square" rtlCol="0">
              <a:spAutoFit/>
            </a:bodyPr>
            <a:lstStyle/>
            <a:p>
              <a:pPr>
                <a:lnSpc>
                  <a:spcPct val="150000"/>
                </a:lnSpc>
              </a:pPr>
              <a:r>
                <a:rPr lang="zh-CN" altLang="en-US" sz="1200" b="1" dirty="0">
                  <a:latin typeface="微软雅黑" panose="020B0503020204020204" pitchFamily="34" charset="-122"/>
                  <a:ea typeface="微软雅黑" panose="020B0503020204020204" pitchFamily="34" charset="-122"/>
                </a:rPr>
                <a:t>反</a:t>
              </a:r>
              <a:r>
                <a:rPr lang="zh-CN" altLang="en-US" sz="1200" b="1" dirty="0" smtClean="0">
                  <a:latin typeface="微软雅黑" panose="020B0503020204020204" pitchFamily="34" charset="-122"/>
                  <a:ea typeface="微软雅黑" panose="020B0503020204020204" pitchFamily="34" charset="-122"/>
                </a:rPr>
                <a:t>围剿失败，</a:t>
              </a:r>
              <a:endParaRPr lang="en-US" altLang="zh-CN" sz="1200" b="1" dirty="0" smtClean="0">
                <a:latin typeface="微软雅黑" panose="020B0503020204020204" pitchFamily="34" charset="-122"/>
                <a:ea typeface="微软雅黑" panose="020B0503020204020204" pitchFamily="34" charset="-122"/>
              </a:endParaRPr>
            </a:p>
            <a:p>
              <a:pPr>
                <a:lnSpc>
                  <a:spcPct val="150000"/>
                </a:lnSpc>
              </a:pPr>
              <a:r>
                <a:rPr lang="zh-CN" altLang="en-US" sz="1200" b="1" dirty="0" smtClean="0">
                  <a:solidFill>
                    <a:schemeClr val="tx1">
                      <a:lumMod val="85000"/>
                      <a:lumOff val="15000"/>
                    </a:schemeClr>
                  </a:solidFill>
                  <a:latin typeface="微软雅黑" panose="020B0503020204020204" pitchFamily="34" charset="-122"/>
                  <a:ea typeface="微软雅黑" panose="020B0503020204020204" pitchFamily="34" charset="-122"/>
                </a:rPr>
                <a:t>红军被迫开始战略转移，</a:t>
              </a:r>
              <a:endParaRPr lang="en-US" altLang="zh-CN" sz="1200" b="1"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到</a:t>
              </a:r>
              <a:r>
                <a:rPr lang="zh-CN" altLang="en-US" sz="1200" b="1" dirty="0" smtClean="0">
                  <a:solidFill>
                    <a:schemeClr val="tx1">
                      <a:lumMod val="85000"/>
                      <a:lumOff val="15000"/>
                    </a:schemeClr>
                  </a:solidFill>
                  <a:latin typeface="微软雅黑" panose="020B0503020204020204" pitchFamily="34" charset="-122"/>
                  <a:ea typeface="微软雅黑" panose="020B0503020204020204" pitchFamily="34" charset="-122"/>
                </a:rPr>
                <a:t>了生死存亡的关头</a:t>
              </a:r>
              <a:endPar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3" name="矩形 22"/>
            <p:cNvSpPr/>
            <p:nvPr/>
          </p:nvSpPr>
          <p:spPr>
            <a:xfrm>
              <a:off x="2992418" y="3189932"/>
              <a:ext cx="889387" cy="299487"/>
            </a:xfrm>
            <a:prstGeom prst="rect">
              <a:avLst/>
            </a:prstGeom>
          </p:spPr>
          <p:txBody>
            <a:bodyPr wrap="none">
              <a:spAutoFit/>
            </a:bodyPr>
            <a:lstStyle/>
            <a:p>
              <a:r>
                <a:rPr lang="zh-CN" altLang="en-US" sz="1600" b="1" dirty="0" smtClean="0">
                  <a:solidFill>
                    <a:schemeClr val="bg1"/>
                  </a:solidFill>
                  <a:latin typeface="微软雅黑" panose="020B0503020204020204" pitchFamily="34" charset="-122"/>
                  <a:ea typeface="微软雅黑" panose="020B0503020204020204" pitchFamily="34" charset="-122"/>
                </a:rPr>
                <a:t>会议开始</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5560552" y="3199306"/>
              <a:ext cx="1070895" cy="299487"/>
            </a:xfrm>
            <a:prstGeom prst="rect">
              <a:avLst/>
            </a:prstGeom>
          </p:spPr>
          <p:txBody>
            <a:bodyPr wrap="none">
              <a:spAutoFit/>
            </a:bodyPr>
            <a:lstStyle/>
            <a:p>
              <a:r>
                <a:rPr lang="zh-CN" altLang="en-US" sz="1600" b="1" dirty="0" smtClean="0">
                  <a:solidFill>
                    <a:schemeClr val="bg1"/>
                  </a:solidFill>
                  <a:latin typeface="微软雅黑" panose="020B0503020204020204" pitchFamily="34" charset="-122"/>
                  <a:ea typeface="微软雅黑" panose="020B0503020204020204" pitchFamily="34" charset="-122"/>
                </a:rPr>
                <a:t>周恩来讲话</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5" name="矩形 24"/>
            <p:cNvSpPr/>
            <p:nvPr/>
          </p:nvSpPr>
          <p:spPr>
            <a:xfrm>
              <a:off x="8310197" y="3204194"/>
              <a:ext cx="1070895" cy="299487"/>
            </a:xfrm>
            <a:prstGeom prst="rect">
              <a:avLst/>
            </a:prstGeom>
          </p:spPr>
          <p:txBody>
            <a:bodyPr wrap="none">
              <a:spAutoFit/>
            </a:bodyPr>
            <a:lstStyle/>
            <a:p>
              <a:r>
                <a:rPr lang="zh-CN" altLang="en-US" sz="1600" b="1" dirty="0" smtClean="0">
                  <a:solidFill>
                    <a:schemeClr val="bg1"/>
                  </a:solidFill>
                  <a:latin typeface="微软雅黑" panose="020B0503020204020204" pitchFamily="34" charset="-122"/>
                  <a:ea typeface="微软雅黑" panose="020B0503020204020204" pitchFamily="34" charset="-122"/>
                </a:rPr>
                <a:t>毛泽东讲话</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6" name="TextBox 15"/>
            <p:cNvSpPr txBox="1"/>
            <p:nvPr/>
          </p:nvSpPr>
          <p:spPr>
            <a:xfrm>
              <a:off x="4913834" y="3578270"/>
              <a:ext cx="2268074" cy="816785"/>
            </a:xfrm>
            <a:prstGeom prst="rect">
              <a:avLst/>
            </a:prstGeom>
            <a:noFill/>
          </p:spPr>
          <p:txBody>
            <a:bodyPr wrap="square" rtlCol="0">
              <a:spAutoFit/>
            </a:bodyPr>
            <a:lstStyle/>
            <a:p>
              <a:pPr>
                <a:lnSpc>
                  <a:spcPct val="150000"/>
                </a:lnSpc>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重恩</a:t>
              </a:r>
              <a:r>
                <a:rPr lang="zh-CN" altLang="en-US" sz="1200" b="1" dirty="0" smtClean="0">
                  <a:solidFill>
                    <a:schemeClr val="tx1">
                      <a:lumMod val="85000"/>
                      <a:lumOff val="15000"/>
                    </a:schemeClr>
                  </a:solidFill>
                  <a:latin typeface="微软雅黑" panose="020B0503020204020204" pitchFamily="34" charset="-122"/>
                  <a:ea typeface="微软雅黑" panose="020B0503020204020204" pitchFamily="34" charset="-122"/>
                </a:rPr>
                <a:t>来同志对军事方面做出报告，</a:t>
              </a:r>
              <a:endParaRPr lang="en-US" altLang="zh-CN" sz="1200" b="1"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b="1" dirty="0" smtClean="0">
                  <a:solidFill>
                    <a:schemeClr val="tx1">
                      <a:lumMod val="85000"/>
                      <a:lumOff val="15000"/>
                    </a:schemeClr>
                  </a:solidFill>
                  <a:latin typeface="微软雅黑" panose="020B0503020204020204" pitchFamily="34" charset="-122"/>
                  <a:ea typeface="微软雅黑" panose="020B0503020204020204" pitchFamily="34" charset="-122"/>
                </a:rPr>
                <a:t>详细说明当前红军所面临的局面，</a:t>
              </a:r>
              <a:endParaRPr lang="en-US" altLang="zh-CN" sz="1200" b="1"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b="1" dirty="0" smtClean="0">
                  <a:solidFill>
                    <a:schemeClr val="tx1">
                      <a:lumMod val="85000"/>
                      <a:lumOff val="15000"/>
                    </a:schemeClr>
                  </a:solidFill>
                  <a:latin typeface="微软雅黑" panose="020B0503020204020204" pitchFamily="34" charset="-122"/>
                  <a:ea typeface="微软雅黑" panose="020B0503020204020204" pitchFamily="34" charset="-122"/>
                </a:rPr>
                <a:t>和亟待解决的重大问题</a:t>
              </a:r>
              <a:endPar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7" name="TextBox 15"/>
            <p:cNvSpPr txBox="1"/>
            <p:nvPr/>
          </p:nvSpPr>
          <p:spPr>
            <a:xfrm>
              <a:off x="7478157" y="3578270"/>
              <a:ext cx="2522851" cy="542878"/>
            </a:xfrm>
            <a:prstGeom prst="rect">
              <a:avLst/>
            </a:prstGeom>
            <a:noFill/>
          </p:spPr>
          <p:txBody>
            <a:bodyPr wrap="square" rtlCol="0">
              <a:spAutoFit/>
            </a:bodyPr>
            <a:lstStyle/>
            <a:p>
              <a:pPr>
                <a:lnSpc>
                  <a:spcPct val="150000"/>
                </a:lnSpc>
              </a:pPr>
              <a:r>
                <a:rPr lang="zh-CN" altLang="en-US" sz="1200" b="1" dirty="0" smtClean="0">
                  <a:solidFill>
                    <a:schemeClr val="tx1">
                      <a:lumMod val="85000"/>
                      <a:lumOff val="15000"/>
                    </a:schemeClr>
                  </a:solidFill>
                  <a:latin typeface="微软雅黑" panose="020B0503020204020204" pitchFamily="34" charset="-122"/>
                  <a:ea typeface="微软雅黑" panose="020B0503020204020204" pitchFamily="34" charset="-122"/>
                </a:rPr>
                <a:t>毛泽东同志深刻总结了红军失败的原因，</a:t>
              </a:r>
              <a:endParaRPr lang="en-US" altLang="zh-CN" sz="1200" b="1"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b="1" dirty="0" smtClean="0">
                  <a:solidFill>
                    <a:schemeClr val="tx1">
                      <a:lumMod val="85000"/>
                      <a:lumOff val="15000"/>
                    </a:schemeClr>
                  </a:solidFill>
                  <a:latin typeface="微软雅黑" panose="020B0503020204020204" pitchFamily="34" charset="-122"/>
                  <a:ea typeface="微软雅黑" panose="020B0503020204020204" pitchFamily="34" charset="-122"/>
                </a:rPr>
                <a:t>并鼓舞同志积极寻找解决的办法</a:t>
              </a:r>
              <a:endPar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pic>
        <p:nvPicPr>
          <p:cNvPr id="3074" name="Picture 2"/>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694621" y="1517715"/>
            <a:ext cx="2886554" cy="22303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4709775" y="1517715"/>
            <a:ext cx="2867700" cy="22619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706077" y="1517715"/>
            <a:ext cx="2886554" cy="2237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9441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42" presetClass="entr" presetSubtype="0"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1000"/>
                                        <p:tgtEl>
                                          <p:spTgt spid="16"/>
                                        </p:tgtEl>
                                      </p:cBhvr>
                                    </p:animEffect>
                                    <p:anim calcmode="lin" valueType="num">
                                      <p:cBhvr>
                                        <p:cTn id="48" dur="1000" fill="hold"/>
                                        <p:tgtEl>
                                          <p:spTgt spid="16"/>
                                        </p:tgtEl>
                                        <p:attrNameLst>
                                          <p:attrName>ppt_x</p:attrName>
                                        </p:attrNameLst>
                                      </p:cBhvr>
                                      <p:tavLst>
                                        <p:tav tm="0">
                                          <p:val>
                                            <p:strVal val="#ppt_x"/>
                                          </p:val>
                                        </p:tav>
                                        <p:tav tm="100000">
                                          <p:val>
                                            <p:strVal val="#ppt_x"/>
                                          </p:val>
                                        </p:tav>
                                      </p:tavLst>
                                    </p:anim>
                                    <p:anim calcmode="lin" valueType="num">
                                      <p:cBhvr>
                                        <p:cTn id="4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4" y="186383"/>
            <a:ext cx="1423461" cy="400110"/>
            <a:chOff x="1570751" y="1764953"/>
            <a:chExt cx="1635843"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09" cy="459807"/>
            </a:xfrm>
            <a:prstGeom prst="rect">
              <a:avLst/>
            </a:prstGeom>
            <a:noFill/>
          </p:spPr>
          <p:txBody>
            <a:bodyPr wrap="none" rtlCol="0">
              <a:spAutoFit/>
            </a:bodyPr>
            <a:lstStyle/>
            <a:p>
              <a:r>
                <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rPr>
                <a:t>红色</a:t>
              </a:r>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话剧</a:t>
              </a:r>
              <a:endParaRPr lang="en-US" altLang="zh-CN"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grpSp>
        <p:nvGrpSpPr>
          <p:cNvPr id="21" name="组合 20"/>
          <p:cNvGrpSpPr/>
          <p:nvPr/>
        </p:nvGrpSpPr>
        <p:grpSpPr>
          <a:xfrm>
            <a:off x="1912361" y="1273322"/>
            <a:ext cx="9060943" cy="3905718"/>
            <a:chOff x="78235" y="1111500"/>
            <a:chExt cx="9060943" cy="3905718"/>
          </a:xfrm>
        </p:grpSpPr>
        <p:sp>
          <p:nvSpPr>
            <p:cNvPr id="23" name="文本框 22"/>
            <p:cNvSpPr txBox="1"/>
            <p:nvPr/>
          </p:nvSpPr>
          <p:spPr>
            <a:xfrm>
              <a:off x="143685" y="4186221"/>
              <a:ext cx="4059765" cy="830997"/>
            </a:xfrm>
            <a:prstGeom prst="rect">
              <a:avLst/>
            </a:prstGeom>
            <a:noFill/>
          </p:spPr>
          <p:txBody>
            <a:bodyPr wrap="square" rtlCol="0">
              <a:spAutoFit/>
            </a:bodyPr>
            <a:lstStyle/>
            <a:p>
              <a:pPr defTabSz="864044">
                <a:lnSpc>
                  <a:spcPct val="150000"/>
                </a:lnSpc>
                <a:spcBef>
                  <a:spcPct val="0"/>
                </a:spcBef>
                <a:defRPr/>
              </a:pPr>
              <a:r>
                <a:rPr lang="en-US" altLang="zh-CN" sz="16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     </a:t>
              </a:r>
              <a:r>
                <a:rPr lang="zh-CN" altLang="en-US" sz="16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是中国共产党将马克思主义同中国实际结合做出了挽救中国革命的壮举</a:t>
              </a:r>
              <a:endParaRPr lang="zh-CN" altLang="en-US" sz="16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sp>
          <p:nvSpPr>
            <p:cNvPr id="24" name="文本框 23"/>
            <p:cNvSpPr txBox="1"/>
            <p:nvPr/>
          </p:nvSpPr>
          <p:spPr>
            <a:xfrm>
              <a:off x="78235" y="3965198"/>
              <a:ext cx="3626848" cy="338554"/>
            </a:xfrm>
            <a:prstGeom prst="rect">
              <a:avLst/>
            </a:prstGeom>
            <a:noFill/>
          </p:spPr>
          <p:txBody>
            <a:bodyPr wrap="square" rtlCol="0">
              <a:spAutoFit/>
            </a:bodyPr>
            <a:lstStyle/>
            <a:p>
              <a:pPr algn="ctr"/>
              <a:r>
                <a:rPr lang="zh-CN" altLang="en-US" sz="1600" b="1" dirty="0" smtClean="0">
                  <a:solidFill>
                    <a:srgbClr val="3A3A3A"/>
                  </a:solidFill>
                  <a:latin typeface="微软雅黑" panose="020B0503020204020204" pitchFamily="34" charset="-122"/>
                  <a:ea typeface="微软雅黑" panose="020B0503020204020204" pitchFamily="34" charset="-122"/>
                </a:rPr>
                <a:t>遵义会议</a:t>
              </a:r>
              <a:endParaRPr lang="zh-CN" altLang="en-US" sz="1600" b="1" dirty="0">
                <a:solidFill>
                  <a:srgbClr val="3A3A3A"/>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5608569" y="1111500"/>
              <a:ext cx="2302246" cy="338554"/>
            </a:xfrm>
            <a:prstGeom prst="rect">
              <a:avLst/>
            </a:prstGeom>
            <a:noFill/>
          </p:spPr>
          <p:txBody>
            <a:bodyPr wrap="square" rtlCol="0">
              <a:spAutoFit/>
            </a:bodyPr>
            <a:lstStyle/>
            <a:p>
              <a:pPr algn="ctr"/>
              <a:r>
                <a:rPr lang="zh-CN" altLang="en-US" sz="1600" b="1" dirty="0" smtClean="0">
                  <a:solidFill>
                    <a:srgbClr val="3A3A3A"/>
                  </a:solidFill>
                  <a:latin typeface="微软雅黑" panose="020B0503020204020204" pitchFamily="34" charset="-122"/>
                  <a:ea typeface="微软雅黑" panose="020B0503020204020204" pitchFamily="34" charset="-122"/>
                </a:rPr>
                <a:t>中共一大</a:t>
              </a:r>
              <a:endParaRPr lang="zh-CN" altLang="en-US" sz="1600" b="1" dirty="0">
                <a:solidFill>
                  <a:srgbClr val="3A3A3A"/>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5197507" y="1441676"/>
              <a:ext cx="3370015" cy="1200329"/>
            </a:xfrm>
            <a:prstGeom prst="rect">
              <a:avLst/>
            </a:prstGeom>
            <a:noFill/>
          </p:spPr>
          <p:txBody>
            <a:bodyPr wrap="square" rtlCol="0">
              <a:spAutoFit/>
            </a:bodyPr>
            <a:lstStyle/>
            <a:p>
              <a:pPr defTabSz="864044">
                <a:lnSpc>
                  <a:spcPct val="150000"/>
                </a:lnSpc>
                <a:spcBef>
                  <a:spcPct val="0"/>
                </a:spcBef>
                <a:defRPr/>
              </a:pPr>
              <a:r>
                <a:rPr lang="zh-CN" altLang="en-US" sz="16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让</a:t>
              </a:r>
              <a:r>
                <a:rPr lang="zh-CN" altLang="en-US" sz="16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我们感受</a:t>
              </a:r>
              <a:r>
                <a:rPr lang="zh-CN" altLang="en-US" sz="16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到了中国共产党的“开天辟地”，中国革命面貌的</a:t>
              </a:r>
              <a:r>
                <a:rPr lang="zh-CN" altLang="en-US" sz="16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焕然一新的伟大时刻</a:t>
              </a:r>
              <a:endParaRPr lang="zh-CN" altLang="en-US" sz="16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sp>
          <p:nvSpPr>
            <p:cNvPr id="27" name="文本框 26"/>
            <p:cNvSpPr txBox="1"/>
            <p:nvPr/>
          </p:nvSpPr>
          <p:spPr>
            <a:xfrm>
              <a:off x="8954447" y="1381051"/>
              <a:ext cx="184731" cy="1200329"/>
            </a:xfrm>
            <a:prstGeom prst="rect">
              <a:avLst/>
            </a:prstGeom>
            <a:noFill/>
          </p:spPr>
          <p:txBody>
            <a:bodyPr wrap="none" rtlCol="0">
              <a:spAutoFit/>
            </a:bodyPr>
            <a:lstStyle/>
            <a:p>
              <a:endParaRPr lang="zh-CN" altLang="en-US" sz="7200" dirty="0"/>
            </a:p>
          </p:txBody>
        </p:sp>
      </p:grpSp>
      <p:pic>
        <p:nvPicPr>
          <p:cNvPr id="4098" name="Picture 2"/>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971552" y="1542873"/>
            <a:ext cx="4270498" cy="25219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242050" y="2743202"/>
            <a:ext cx="4703536" cy="2918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61910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118775" y="4358243"/>
            <a:ext cx="5954447" cy="2136929"/>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9715088" y="4599561"/>
            <a:ext cx="1267230" cy="1654292"/>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650690" y="898619"/>
            <a:ext cx="2706813" cy="1203743"/>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7952280" y="0"/>
            <a:ext cx="4239719" cy="3594100"/>
          </a:xfrm>
          <a:prstGeom prst="rect">
            <a:avLst/>
          </a:prstGeom>
        </p:spPr>
      </p:pic>
      <p:grpSp>
        <p:nvGrpSpPr>
          <p:cNvPr id="13" name="组合 12"/>
          <p:cNvGrpSpPr/>
          <p:nvPr/>
        </p:nvGrpSpPr>
        <p:grpSpPr>
          <a:xfrm>
            <a:off x="173164" y="186383"/>
            <a:ext cx="1166980" cy="400110"/>
            <a:chOff x="1570751" y="1764953"/>
            <a:chExt cx="1341095"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096461"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手抄报</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4025083" y="2763981"/>
            <a:ext cx="6419815" cy="787854"/>
            <a:chOff x="3302715" y="2319795"/>
            <a:chExt cx="4635021" cy="556758"/>
          </a:xfrm>
        </p:grpSpPr>
        <p:pic>
          <p:nvPicPr>
            <p:cNvPr id="17" name="图片 16"/>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302715" y="2339120"/>
              <a:ext cx="463041" cy="463608"/>
            </a:xfrm>
            <a:prstGeom prst="rect">
              <a:avLst/>
            </a:prstGeom>
          </p:spPr>
        </p:pic>
        <p:sp>
          <p:nvSpPr>
            <p:cNvPr id="18" name="Rectangle 44"/>
            <p:cNvSpPr>
              <a:spLocks noChangeArrowheads="1"/>
            </p:cNvSpPr>
            <p:nvPr/>
          </p:nvSpPr>
          <p:spPr bwMode="auto">
            <a:xfrm>
              <a:off x="3710287" y="2319795"/>
              <a:ext cx="4227449" cy="556758"/>
            </a:xfrm>
            <a:prstGeom prst="rect">
              <a:avLst/>
            </a:prstGeom>
            <a:noFill/>
            <a:ln w="9525" algn="ctr">
              <a:noFill/>
              <a:miter lim="800000"/>
              <a:headEnd/>
              <a:tailEnd/>
            </a:ln>
          </p:spPr>
          <p:txBody>
            <a:bodyPr wrap="square" lIns="109678" tIns="54838" rIns="109678" bIns="54838">
              <a:spAutoFit/>
            </a:bodyPr>
            <a:lstStyle/>
            <a:p>
              <a:pPr eaLnBrk="0" hangingPunct="0"/>
              <a:r>
                <a:rPr lang="zh-CN" altLang="en-US" sz="4400" b="1" dirty="0" smtClean="0">
                  <a:solidFill>
                    <a:srgbClr val="C00000"/>
                  </a:solidFill>
                  <a:latin typeface="微软雅黑" pitchFamily="34" charset="-122"/>
                  <a:ea typeface="微软雅黑" pitchFamily="34" charset="-122"/>
                </a:rPr>
                <a:t>手抄报</a:t>
              </a:r>
              <a:endParaRPr lang="en-US" altLang="zh-CN" sz="4400" b="1" dirty="0">
                <a:solidFill>
                  <a:srgbClr val="C00000"/>
                </a:solidFill>
                <a:latin typeface="微软雅黑" pitchFamily="34" charset="-122"/>
                <a:ea typeface="微软雅黑" pitchFamily="34" charset="-122"/>
              </a:endParaRPr>
            </a:p>
          </p:txBody>
        </p:sp>
      </p:grpSp>
      <p:pic>
        <p:nvPicPr>
          <p:cNvPr id="19" name="图片 18"/>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0" y="4429030"/>
            <a:ext cx="2476912" cy="1824823"/>
          </a:xfrm>
          <a:prstGeom prst="rect">
            <a:avLst/>
          </a:prstGeom>
        </p:spPr>
      </p:pic>
      <p:pic>
        <p:nvPicPr>
          <p:cNvPr id="20" name="图片 19"/>
          <p:cNvPicPr>
            <a:picLocks noChangeAspect="1"/>
          </p:cNvPicPr>
          <p:nvPr/>
        </p:nvPicPr>
        <p:blipFill rotWithShape="1">
          <a:blip r:embed="rId12" cstate="email">
            <a:extLst>
              <a:ext uri="{28A0092B-C50C-407E-A947-70E740481C1C}">
                <a14:useLocalDpi xmlns:a14="http://schemas.microsoft.com/office/drawing/2010/main"/>
              </a:ext>
            </a:extLst>
          </a:blip>
          <a:srcRect l="-822"/>
          <a:stretch/>
        </p:blipFill>
        <p:spPr>
          <a:xfrm flipH="1">
            <a:off x="10752999" y="3246702"/>
            <a:ext cx="1461155" cy="3007151"/>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3" cstate="email">
            <a:extLst>
              <a:ext uri="{28A0092B-C50C-407E-A947-70E740481C1C}">
                <a14:useLocalDpi xmlns:a14="http://schemas.microsoft.com/office/drawing/2010/main"/>
              </a:ext>
            </a:extLst>
          </a:blip>
          <a:srcRect/>
          <a:stretch/>
        </p:blipFill>
        <p:spPr>
          <a:xfrm>
            <a:off x="1909095" y="4644324"/>
            <a:ext cx="1249485" cy="1742091"/>
          </a:xfrm>
          <a:prstGeom prst="rect">
            <a:avLst/>
          </a:prstGeom>
        </p:spPr>
      </p:pic>
      <p:pic>
        <p:nvPicPr>
          <p:cNvPr id="9" name="图片 8"/>
          <p:cNvPicPr>
            <a:picLocks noChangeAspect="1"/>
          </p:cNvPicPr>
          <p:nvPr/>
        </p:nvPicPr>
        <p:blipFill>
          <a:blip r:embed="rId14" cstate="email">
            <a:extLst>
              <a:ext uri="{28A0092B-C50C-407E-A947-70E740481C1C}">
                <a14:useLocalDpi xmlns:a14="http://schemas.microsoft.com/office/drawing/2010/main"/>
              </a:ext>
            </a:extLst>
          </a:blip>
          <a:stretch>
            <a:fillRect/>
          </a:stretch>
        </p:blipFill>
        <p:spPr>
          <a:xfrm>
            <a:off x="-139700" y="5278488"/>
            <a:ext cx="12763500" cy="1844636"/>
          </a:xfrm>
          <a:prstGeom prst="rect">
            <a:avLst/>
          </a:prstGeom>
        </p:spPr>
      </p:pic>
    </p:spTree>
    <p:extLst>
      <p:ext uri="{BB962C8B-B14F-4D97-AF65-F5344CB8AC3E}">
        <p14:creationId xmlns:p14="http://schemas.microsoft.com/office/powerpoint/2010/main" val="488501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2" presetClass="entr" presetSubtype="4"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ppt_x"/>
                                          </p:val>
                                        </p:tav>
                                        <p:tav tm="100000">
                                          <p:val>
                                            <p:strVal val="#ppt_x"/>
                                          </p:val>
                                        </p:tav>
                                      </p:tavLst>
                                    </p:anim>
                                    <p:anim calcmode="lin" valueType="num">
                                      <p:cBhvr additive="base">
                                        <p:cTn id="4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4" y="186383"/>
            <a:ext cx="1166980" cy="400110"/>
            <a:chOff x="1570751" y="1764953"/>
            <a:chExt cx="1341095"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096461" cy="459807"/>
            </a:xfrm>
            <a:prstGeom prst="rect">
              <a:avLst/>
            </a:prstGeom>
            <a:noFill/>
          </p:spPr>
          <p:txBody>
            <a:bodyPr wrap="none" rtlCol="0">
              <a:spAutoFit/>
            </a:bodyPr>
            <a:lstStyle/>
            <a:p>
              <a:r>
                <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rPr>
                <a:t>手抄报</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pic>
        <p:nvPicPr>
          <p:cNvPr id="1027" name="Picture 3"/>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261309" y="144395"/>
            <a:ext cx="9782119" cy="6312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19754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3" y="186384"/>
            <a:ext cx="2248287" cy="401727"/>
            <a:chOff x="1570751" y="1764953"/>
            <a:chExt cx="2583736" cy="461665"/>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2339102" cy="461665"/>
            </a:xfrm>
            <a:prstGeom prst="rect">
              <a:avLst/>
            </a:prstGeom>
            <a:noFill/>
          </p:spPr>
          <p:txBody>
            <a:bodyPr wrap="none" rtlCol="0">
              <a:spAutoFit/>
            </a:bodyPr>
            <a:lstStyle/>
            <a:p>
              <a:r>
                <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rPr>
                <a:t>我是党员我奉献</a:t>
              </a: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grpSp>
        <p:nvGrpSpPr>
          <p:cNvPr id="16" name="组合 15"/>
          <p:cNvGrpSpPr/>
          <p:nvPr/>
        </p:nvGrpSpPr>
        <p:grpSpPr>
          <a:xfrm>
            <a:off x="2421450" y="923004"/>
            <a:ext cx="6829619" cy="4506204"/>
            <a:chOff x="3981450" y="2063372"/>
            <a:chExt cx="4933950" cy="3694198"/>
          </a:xfrm>
        </p:grpSpPr>
        <p:sp>
          <p:nvSpPr>
            <p:cNvPr id="17" name="任意多边形 16"/>
            <p:cNvSpPr/>
            <p:nvPr/>
          </p:nvSpPr>
          <p:spPr>
            <a:xfrm>
              <a:off x="3981450" y="3905250"/>
              <a:ext cx="4933950" cy="19050"/>
            </a:xfrm>
            <a:custGeom>
              <a:avLst/>
              <a:gdLst>
                <a:gd name="connsiteX0" fmla="*/ 0 w 4933950"/>
                <a:gd name="connsiteY0" fmla="*/ 19050 h 19050"/>
                <a:gd name="connsiteX1" fmla="*/ 4933950 w 4933950"/>
                <a:gd name="connsiteY1" fmla="*/ 0 h 19050"/>
              </a:gdLst>
              <a:ahLst/>
              <a:cxnLst>
                <a:cxn ang="0">
                  <a:pos x="connsiteX0" y="connsiteY0"/>
                </a:cxn>
                <a:cxn ang="0">
                  <a:pos x="connsiteX1" y="connsiteY1"/>
                </a:cxn>
              </a:cxnLst>
              <a:rect l="l" t="t" r="r" b="b"/>
              <a:pathLst>
                <a:path w="4933950" h="19050">
                  <a:moveTo>
                    <a:pt x="0" y="19050"/>
                  </a:moveTo>
                  <a:lnTo>
                    <a:pt x="4933950" y="0"/>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22" name="组合 21"/>
            <p:cNvGrpSpPr/>
            <p:nvPr/>
          </p:nvGrpSpPr>
          <p:grpSpPr>
            <a:xfrm>
              <a:off x="6528001" y="2063372"/>
              <a:ext cx="1728975" cy="347452"/>
              <a:chOff x="1349616" y="241679"/>
              <a:chExt cx="1728975" cy="347452"/>
            </a:xfrm>
          </p:grpSpPr>
          <p:sp>
            <p:nvSpPr>
              <p:cNvPr id="28" name="矩形 27"/>
              <p:cNvSpPr/>
              <p:nvPr/>
            </p:nvSpPr>
            <p:spPr>
              <a:xfrm>
                <a:off x="1349616" y="241679"/>
                <a:ext cx="1603415" cy="3474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文本框 28"/>
              <p:cNvSpPr txBox="1"/>
              <p:nvPr/>
            </p:nvSpPr>
            <p:spPr>
              <a:xfrm>
                <a:off x="1457684" y="276631"/>
                <a:ext cx="1620907" cy="277548"/>
              </a:xfrm>
              <a:prstGeom prst="rect">
                <a:avLst/>
              </a:prstGeom>
              <a:noFill/>
            </p:spPr>
            <p:txBody>
              <a:bodyPr wrap="squar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中国共产党与革命</a:t>
                </a:r>
                <a:endParaRPr lang="zh-CN" altLang="en-US"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3" name="组合 22"/>
            <p:cNvGrpSpPr/>
            <p:nvPr/>
          </p:nvGrpSpPr>
          <p:grpSpPr>
            <a:xfrm>
              <a:off x="4452628" y="4256555"/>
              <a:ext cx="1789902" cy="347452"/>
              <a:chOff x="-725757" y="202544"/>
              <a:chExt cx="1789902" cy="347452"/>
            </a:xfrm>
          </p:grpSpPr>
          <p:sp>
            <p:nvSpPr>
              <p:cNvPr id="26" name="矩形 25"/>
              <p:cNvSpPr/>
              <p:nvPr/>
            </p:nvSpPr>
            <p:spPr>
              <a:xfrm>
                <a:off x="-725757" y="202544"/>
                <a:ext cx="1603415" cy="3474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7" name="文本框 26"/>
              <p:cNvSpPr txBox="1"/>
              <p:nvPr/>
            </p:nvSpPr>
            <p:spPr>
              <a:xfrm>
                <a:off x="-556762" y="225387"/>
                <a:ext cx="1620907" cy="277548"/>
              </a:xfrm>
              <a:prstGeom prst="rect">
                <a:avLst/>
              </a:prstGeom>
              <a:noFill/>
            </p:spPr>
            <p:txBody>
              <a:bodyPr wrap="squar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社会主义改造</a:t>
                </a:r>
                <a:endParaRPr lang="zh-CN" altLang="en-US"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24" name="文本框 23"/>
            <p:cNvSpPr txBox="1"/>
            <p:nvPr/>
          </p:nvSpPr>
          <p:spPr>
            <a:xfrm>
              <a:off x="6099583" y="2554381"/>
              <a:ext cx="2815817" cy="984033"/>
            </a:xfrm>
            <a:prstGeom prst="rect">
              <a:avLst/>
            </a:prstGeom>
            <a:noFill/>
          </p:spPr>
          <p:txBody>
            <a:bodyPr wrap="square" rtlCol="0">
              <a:spAutoFit/>
            </a:bodyPr>
            <a:lstStyle/>
            <a:p>
              <a:pPr defTabSz="864044">
                <a:lnSpc>
                  <a:spcPct val="150000"/>
                </a:lnSpc>
                <a:spcBef>
                  <a:spcPct val="0"/>
                </a:spcBef>
                <a:defRPr/>
              </a:pPr>
              <a:r>
                <a:rPr lang="zh-CN" altLang="en-US" sz="12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       </a:t>
              </a:r>
              <a:r>
                <a:rPr lang="zh-CN" altLang="en-US" sz="16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简述了中国共产党成立以来带领中国人民进行反帝反封建的革命过程，最终建立新中国这一伟大成就</a:t>
              </a:r>
              <a:endParaRPr lang="zh-CN" altLang="en-US" sz="16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sp>
          <p:nvSpPr>
            <p:cNvPr id="25" name="文本框 24"/>
            <p:cNvSpPr txBox="1"/>
            <p:nvPr/>
          </p:nvSpPr>
          <p:spPr>
            <a:xfrm>
              <a:off x="4024168" y="4773537"/>
              <a:ext cx="2815817" cy="984033"/>
            </a:xfrm>
            <a:prstGeom prst="rect">
              <a:avLst/>
            </a:prstGeom>
            <a:noFill/>
          </p:spPr>
          <p:txBody>
            <a:bodyPr wrap="square" rtlCol="0">
              <a:spAutoFit/>
            </a:bodyPr>
            <a:lstStyle/>
            <a:p>
              <a:pPr defTabSz="864044">
                <a:lnSpc>
                  <a:spcPct val="150000"/>
                </a:lnSpc>
                <a:spcBef>
                  <a:spcPct val="0"/>
                </a:spcBef>
                <a:defRPr/>
              </a:pPr>
              <a:r>
                <a:rPr lang="zh-CN" altLang="en-US" sz="12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       </a:t>
              </a:r>
              <a:r>
                <a:rPr lang="zh-CN" altLang="en-US" sz="16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说明了新中国成立之后，党对建设社会主义所作出的各种努力和创造的各种智慧</a:t>
              </a:r>
              <a:endParaRPr lang="zh-CN" altLang="en-US" sz="16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grpSp>
      <p:pic>
        <p:nvPicPr>
          <p:cNvPr id="2050" name="Picture 2"/>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33214" y="711060"/>
            <a:ext cx="4576471" cy="24049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882525" y="3207962"/>
            <a:ext cx="5051129" cy="30808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7928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2" presetClass="entr" presetSubtype="8"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0-#ppt_w/2"/>
                                          </p:val>
                                        </p:tav>
                                        <p:tav tm="100000">
                                          <p:val>
                                            <p:strVal val="#ppt_x"/>
                                          </p:val>
                                        </p:tav>
                                      </p:tavLst>
                                    </p:anim>
                                    <p:anim calcmode="lin" valueType="num">
                                      <p:cBhvr additive="base">
                                        <p:cTn id="48"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4" y="186383"/>
            <a:ext cx="1423461" cy="400110"/>
            <a:chOff x="1570751" y="1764953"/>
            <a:chExt cx="1635844"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10"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红色话剧</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grpSp>
        <p:nvGrpSpPr>
          <p:cNvPr id="16" name="组合 15"/>
          <p:cNvGrpSpPr/>
          <p:nvPr/>
        </p:nvGrpSpPr>
        <p:grpSpPr>
          <a:xfrm>
            <a:off x="158099" y="1749208"/>
            <a:ext cx="4905497" cy="3347057"/>
            <a:chOff x="117758" y="2508114"/>
            <a:chExt cx="4654938" cy="3176097"/>
          </a:xfrm>
        </p:grpSpPr>
        <p:cxnSp>
          <p:nvCxnSpPr>
            <p:cNvPr id="17" name="直接连接符 16"/>
            <p:cNvCxnSpPr/>
            <p:nvPr/>
          </p:nvCxnSpPr>
          <p:spPr>
            <a:xfrm flipH="1">
              <a:off x="708535" y="2570510"/>
              <a:ext cx="0" cy="54000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705328" y="3849465"/>
              <a:ext cx="0" cy="54000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693268" y="5080074"/>
              <a:ext cx="0" cy="54000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741239" y="2508114"/>
              <a:ext cx="3937000" cy="664792"/>
            </a:xfrm>
            <a:prstGeom prst="rect">
              <a:avLst/>
            </a:prstGeom>
            <a:noFill/>
          </p:spPr>
          <p:txBody>
            <a:bodyPr wrap="square" rtlCol="0">
              <a:spAutoFit/>
            </a:bodyPr>
            <a:lstStyle/>
            <a:p>
              <a:pPr defTabSz="864044">
                <a:lnSpc>
                  <a:spcPct val="150000"/>
                </a:lnSpc>
                <a:spcBef>
                  <a:spcPct val="0"/>
                </a:spcBef>
                <a:defRPr/>
              </a:pP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    改革开放的决定使得中国成为了世界发展史</a:t>
              </a:r>
              <a:endParaRPr lang="en-US" altLang="zh-CN"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a:p>
              <a:pPr defTabSz="864044">
                <a:lnSpc>
                  <a:spcPct val="150000"/>
                </a:lnSpc>
                <a:spcBef>
                  <a:spcPct val="0"/>
                </a:spcBef>
                <a:defRPr/>
              </a:pP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上的奇迹</a:t>
              </a:r>
              <a:endParaRPr lang="zh-CN" altLang="en-US" sz="14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sp>
          <p:nvSpPr>
            <p:cNvPr id="23" name="文本框 22"/>
            <p:cNvSpPr txBox="1"/>
            <p:nvPr/>
          </p:nvSpPr>
          <p:spPr>
            <a:xfrm>
              <a:off x="741239" y="3744635"/>
              <a:ext cx="3937000" cy="700935"/>
            </a:xfrm>
            <a:prstGeom prst="rect">
              <a:avLst/>
            </a:prstGeom>
            <a:noFill/>
          </p:spPr>
          <p:txBody>
            <a:bodyPr wrap="square" rtlCol="0">
              <a:spAutoFit/>
            </a:bodyPr>
            <a:lstStyle/>
            <a:p>
              <a:pPr defTabSz="864044">
                <a:lnSpc>
                  <a:spcPct val="150000"/>
                </a:lnSpc>
                <a:spcBef>
                  <a:spcPct val="0"/>
                </a:spcBef>
                <a:defRPr/>
              </a:pP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    新时代的成就，是中华民族自力更生，自强不息所创造的伟大成就</a:t>
              </a:r>
              <a:endParaRPr lang="zh-CN" altLang="en-US" sz="14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sp>
          <p:nvSpPr>
            <p:cNvPr id="24" name="文本框 23"/>
            <p:cNvSpPr txBox="1"/>
            <p:nvPr/>
          </p:nvSpPr>
          <p:spPr>
            <a:xfrm>
              <a:off x="835696" y="4983276"/>
              <a:ext cx="3937000" cy="700935"/>
            </a:xfrm>
            <a:prstGeom prst="rect">
              <a:avLst/>
            </a:prstGeom>
            <a:noFill/>
          </p:spPr>
          <p:txBody>
            <a:bodyPr wrap="square" rtlCol="0">
              <a:spAutoFit/>
            </a:bodyPr>
            <a:lstStyle/>
            <a:p>
              <a:pPr defTabSz="864044">
                <a:lnSpc>
                  <a:spcPct val="150000"/>
                </a:lnSpc>
                <a:spcBef>
                  <a:spcPct val="0"/>
                </a:spcBef>
                <a:defRPr/>
              </a:pPr>
              <a:r>
                <a:rPr lang="en-US" altLang="zh-CN" sz="14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 </a:t>
              </a:r>
              <a:r>
                <a:rPr lang="en-US" altLang="zh-CN"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    </a:t>
              </a: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新时代的理论，也将成为每个中国人在新时代下为实现中华民族伟大复兴的精神旗帜</a:t>
              </a:r>
              <a:endParaRPr lang="zh-CN" altLang="en-US" sz="14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grpSp>
          <p:nvGrpSpPr>
            <p:cNvPr id="27" name="组合 26"/>
            <p:cNvGrpSpPr/>
            <p:nvPr/>
          </p:nvGrpSpPr>
          <p:grpSpPr>
            <a:xfrm>
              <a:off x="132053" y="2601719"/>
              <a:ext cx="452090" cy="457832"/>
              <a:chOff x="132053" y="2601719"/>
              <a:chExt cx="452090" cy="457832"/>
            </a:xfrm>
          </p:grpSpPr>
          <p:sp>
            <p:nvSpPr>
              <p:cNvPr id="34" name="椭圆 33"/>
              <p:cNvSpPr/>
              <p:nvPr/>
            </p:nvSpPr>
            <p:spPr>
              <a:xfrm>
                <a:off x="132053" y="2601719"/>
                <a:ext cx="452090" cy="45209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5" name="文本框 34"/>
              <p:cNvSpPr txBox="1"/>
              <p:nvPr/>
            </p:nvSpPr>
            <p:spPr>
              <a:xfrm>
                <a:off x="174134" y="2621467"/>
                <a:ext cx="286211" cy="438084"/>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1</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17758" y="3869058"/>
              <a:ext cx="452090" cy="452090"/>
              <a:chOff x="117758" y="3869058"/>
              <a:chExt cx="452090" cy="452090"/>
            </a:xfrm>
          </p:grpSpPr>
          <p:sp>
            <p:nvSpPr>
              <p:cNvPr id="32" name="椭圆 31"/>
              <p:cNvSpPr/>
              <p:nvPr/>
            </p:nvSpPr>
            <p:spPr>
              <a:xfrm>
                <a:off x="117758" y="3869058"/>
                <a:ext cx="452090" cy="45209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3" name="文本框 32"/>
              <p:cNvSpPr txBox="1"/>
              <p:nvPr/>
            </p:nvSpPr>
            <p:spPr>
              <a:xfrm>
                <a:off x="190948" y="3883064"/>
                <a:ext cx="286211" cy="438084"/>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2</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32053" y="5080774"/>
              <a:ext cx="452090" cy="452090"/>
              <a:chOff x="132053" y="5080774"/>
              <a:chExt cx="452090" cy="452090"/>
            </a:xfrm>
          </p:grpSpPr>
          <p:sp>
            <p:nvSpPr>
              <p:cNvPr id="30" name="椭圆 29"/>
              <p:cNvSpPr/>
              <p:nvPr/>
            </p:nvSpPr>
            <p:spPr>
              <a:xfrm>
                <a:off x="132053" y="5080774"/>
                <a:ext cx="452090" cy="45209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文本框 30"/>
              <p:cNvSpPr txBox="1"/>
              <p:nvPr/>
            </p:nvSpPr>
            <p:spPr>
              <a:xfrm>
                <a:off x="190947" y="5094780"/>
                <a:ext cx="286211" cy="438084"/>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3</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pic>
        <p:nvPicPr>
          <p:cNvPr id="3074" name="Picture 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559463" y="-75434"/>
            <a:ext cx="4653564" cy="21749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5912639" y="1814962"/>
            <a:ext cx="4645381" cy="25608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28259" y="4412819"/>
            <a:ext cx="3754392" cy="23958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3514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42" presetClass="entr" presetSubtype="0"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1000"/>
                                        <p:tgtEl>
                                          <p:spTgt spid="16"/>
                                        </p:tgtEl>
                                      </p:cBhvr>
                                    </p:animEffect>
                                    <p:anim calcmode="lin" valueType="num">
                                      <p:cBhvr>
                                        <p:cTn id="48" dur="1000" fill="hold"/>
                                        <p:tgtEl>
                                          <p:spTgt spid="16"/>
                                        </p:tgtEl>
                                        <p:attrNameLst>
                                          <p:attrName>ppt_x</p:attrName>
                                        </p:attrNameLst>
                                      </p:cBhvr>
                                      <p:tavLst>
                                        <p:tav tm="0">
                                          <p:val>
                                            <p:strVal val="#ppt_x"/>
                                          </p:val>
                                        </p:tav>
                                        <p:tav tm="100000">
                                          <p:val>
                                            <p:strVal val="#ppt_x"/>
                                          </p:val>
                                        </p:tav>
                                      </p:tavLst>
                                    </p:anim>
                                    <p:anim calcmode="lin" valueType="num">
                                      <p:cBhvr>
                                        <p:cTn id="4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118775" y="4358243"/>
            <a:ext cx="5954447" cy="2136929"/>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9715088" y="4599561"/>
            <a:ext cx="1267230" cy="1654292"/>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650690" y="898619"/>
            <a:ext cx="2706813" cy="1203743"/>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7952280" y="0"/>
            <a:ext cx="4239719" cy="3594100"/>
          </a:xfrm>
          <a:prstGeom prst="rect">
            <a:avLst/>
          </a:prstGeom>
        </p:spPr>
      </p:pic>
      <p:grpSp>
        <p:nvGrpSpPr>
          <p:cNvPr id="13" name="组合 12"/>
          <p:cNvGrpSpPr/>
          <p:nvPr/>
        </p:nvGrpSpPr>
        <p:grpSpPr>
          <a:xfrm>
            <a:off x="173164" y="186383"/>
            <a:ext cx="1423461" cy="400110"/>
            <a:chOff x="1570751" y="1764953"/>
            <a:chExt cx="1635843"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09"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心得体会</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4025083" y="2763981"/>
            <a:ext cx="6419815" cy="787854"/>
            <a:chOff x="3302715" y="2319795"/>
            <a:chExt cx="4635021" cy="556758"/>
          </a:xfrm>
        </p:grpSpPr>
        <p:pic>
          <p:nvPicPr>
            <p:cNvPr id="17" name="图片 16"/>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302715" y="2339120"/>
              <a:ext cx="463041" cy="463608"/>
            </a:xfrm>
            <a:prstGeom prst="rect">
              <a:avLst/>
            </a:prstGeom>
          </p:spPr>
        </p:pic>
        <p:sp>
          <p:nvSpPr>
            <p:cNvPr id="18" name="Rectangle 44"/>
            <p:cNvSpPr>
              <a:spLocks noChangeArrowheads="1"/>
            </p:cNvSpPr>
            <p:nvPr/>
          </p:nvSpPr>
          <p:spPr bwMode="auto">
            <a:xfrm>
              <a:off x="3710287" y="2319795"/>
              <a:ext cx="4227449" cy="556758"/>
            </a:xfrm>
            <a:prstGeom prst="rect">
              <a:avLst/>
            </a:prstGeom>
            <a:noFill/>
            <a:ln w="9525" algn="ctr">
              <a:noFill/>
              <a:miter lim="800000"/>
              <a:headEnd/>
              <a:tailEnd/>
            </a:ln>
          </p:spPr>
          <p:txBody>
            <a:bodyPr wrap="square" lIns="109678" tIns="54838" rIns="109678" bIns="54838">
              <a:spAutoFit/>
            </a:bodyPr>
            <a:lstStyle/>
            <a:p>
              <a:pPr eaLnBrk="0" hangingPunct="0"/>
              <a:r>
                <a:rPr lang="zh-CN" altLang="en-US" sz="4400" b="1" dirty="0">
                  <a:solidFill>
                    <a:srgbClr val="C00000"/>
                  </a:solidFill>
                  <a:latin typeface="微软雅黑" pitchFamily="34" charset="-122"/>
                  <a:ea typeface="微软雅黑" pitchFamily="34" charset="-122"/>
                </a:rPr>
                <a:t>心得体会</a:t>
              </a:r>
              <a:endParaRPr lang="en-US" altLang="zh-CN" sz="4400" b="1" dirty="0">
                <a:solidFill>
                  <a:srgbClr val="C00000"/>
                </a:solidFill>
                <a:latin typeface="微软雅黑" pitchFamily="34" charset="-122"/>
                <a:ea typeface="微软雅黑" pitchFamily="34" charset="-122"/>
              </a:endParaRPr>
            </a:p>
          </p:txBody>
        </p:sp>
      </p:grpSp>
      <p:pic>
        <p:nvPicPr>
          <p:cNvPr id="19" name="图片 18"/>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0" y="4429030"/>
            <a:ext cx="2476912" cy="1824823"/>
          </a:xfrm>
          <a:prstGeom prst="rect">
            <a:avLst/>
          </a:prstGeom>
        </p:spPr>
      </p:pic>
      <p:pic>
        <p:nvPicPr>
          <p:cNvPr id="20" name="图片 19"/>
          <p:cNvPicPr>
            <a:picLocks noChangeAspect="1"/>
          </p:cNvPicPr>
          <p:nvPr/>
        </p:nvPicPr>
        <p:blipFill rotWithShape="1">
          <a:blip r:embed="rId12" cstate="email">
            <a:extLst>
              <a:ext uri="{28A0092B-C50C-407E-A947-70E740481C1C}">
                <a14:useLocalDpi xmlns:a14="http://schemas.microsoft.com/office/drawing/2010/main"/>
              </a:ext>
            </a:extLst>
          </a:blip>
          <a:srcRect l="-822"/>
          <a:stretch/>
        </p:blipFill>
        <p:spPr>
          <a:xfrm flipH="1">
            <a:off x="10752999" y="3246702"/>
            <a:ext cx="1461155" cy="3007151"/>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3" cstate="email">
            <a:extLst>
              <a:ext uri="{28A0092B-C50C-407E-A947-70E740481C1C}">
                <a14:useLocalDpi xmlns:a14="http://schemas.microsoft.com/office/drawing/2010/main"/>
              </a:ext>
            </a:extLst>
          </a:blip>
          <a:srcRect/>
          <a:stretch/>
        </p:blipFill>
        <p:spPr>
          <a:xfrm>
            <a:off x="1909095" y="4644324"/>
            <a:ext cx="1249485" cy="1742091"/>
          </a:xfrm>
          <a:prstGeom prst="rect">
            <a:avLst/>
          </a:prstGeom>
        </p:spPr>
      </p:pic>
      <p:pic>
        <p:nvPicPr>
          <p:cNvPr id="9" name="图片 8"/>
          <p:cNvPicPr>
            <a:picLocks noChangeAspect="1"/>
          </p:cNvPicPr>
          <p:nvPr/>
        </p:nvPicPr>
        <p:blipFill>
          <a:blip r:embed="rId14" cstate="email">
            <a:extLst>
              <a:ext uri="{28A0092B-C50C-407E-A947-70E740481C1C}">
                <a14:useLocalDpi xmlns:a14="http://schemas.microsoft.com/office/drawing/2010/main"/>
              </a:ext>
            </a:extLst>
          </a:blip>
          <a:stretch>
            <a:fillRect/>
          </a:stretch>
        </p:blipFill>
        <p:spPr>
          <a:xfrm>
            <a:off x="-139700" y="5278488"/>
            <a:ext cx="12763500" cy="1844636"/>
          </a:xfrm>
          <a:prstGeom prst="rect">
            <a:avLst/>
          </a:prstGeom>
        </p:spPr>
      </p:pic>
    </p:spTree>
    <p:extLst>
      <p:ext uri="{BB962C8B-B14F-4D97-AF65-F5344CB8AC3E}">
        <p14:creationId xmlns:p14="http://schemas.microsoft.com/office/powerpoint/2010/main" val="174752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2" presetClass="entr" presetSubtype="4"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ppt_x"/>
                                          </p:val>
                                        </p:tav>
                                        <p:tav tm="100000">
                                          <p:val>
                                            <p:strVal val="#ppt_x"/>
                                          </p:val>
                                        </p:tav>
                                      </p:tavLst>
                                    </p:anim>
                                    <p:anim calcmode="lin" valueType="num">
                                      <p:cBhvr additive="base">
                                        <p:cTn id="4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5" y="186383"/>
            <a:ext cx="1423461" cy="400110"/>
            <a:chOff x="1570751" y="1764953"/>
            <a:chExt cx="1635843"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09" cy="459807"/>
            </a:xfrm>
            <a:prstGeom prst="rect">
              <a:avLst/>
            </a:prstGeom>
            <a:noFill/>
          </p:spPr>
          <p:txBody>
            <a:bodyPr wrap="none" rtlCol="0">
              <a:spAutoFit/>
            </a:bodyPr>
            <a:lstStyle/>
            <a:p>
              <a:r>
                <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rPr>
                <a:t>心得体会</a:t>
              </a: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grpSp>
        <p:nvGrpSpPr>
          <p:cNvPr id="16" name="组合 15"/>
          <p:cNvGrpSpPr/>
          <p:nvPr/>
        </p:nvGrpSpPr>
        <p:grpSpPr>
          <a:xfrm>
            <a:off x="1792746" y="1342637"/>
            <a:ext cx="8606508" cy="4227790"/>
            <a:chOff x="1551315" y="1141745"/>
            <a:chExt cx="8606508" cy="4227790"/>
          </a:xfrm>
        </p:grpSpPr>
        <p:sp>
          <p:nvSpPr>
            <p:cNvPr id="17" name="等腰三角形 7"/>
            <p:cNvSpPr/>
            <p:nvPr/>
          </p:nvSpPr>
          <p:spPr>
            <a:xfrm rot="5400000" flipH="1">
              <a:off x="1859552" y="2623804"/>
              <a:ext cx="328612" cy="268288"/>
            </a:xfrm>
            <a:custGeom>
              <a:avLst/>
              <a:gdLst>
                <a:gd name="connsiteX0" fmla="*/ 0 w 307411"/>
                <a:gd name="connsiteY0" fmla="*/ 263984 h 263984"/>
                <a:gd name="connsiteX1" fmla="*/ 153706 w 307411"/>
                <a:gd name="connsiteY1" fmla="*/ 0 h 263984"/>
                <a:gd name="connsiteX2" fmla="*/ 307411 w 307411"/>
                <a:gd name="connsiteY2" fmla="*/ 263984 h 263984"/>
                <a:gd name="connsiteX3" fmla="*/ 0 w 307411"/>
                <a:gd name="connsiteY3" fmla="*/ 263984 h 263984"/>
                <a:gd name="connsiteX0" fmla="*/ 0 w 307411"/>
                <a:gd name="connsiteY0" fmla="*/ 268748 h 268748"/>
                <a:gd name="connsiteX1" fmla="*/ 163231 w 307411"/>
                <a:gd name="connsiteY1" fmla="*/ 0 h 268748"/>
                <a:gd name="connsiteX2" fmla="*/ 307411 w 307411"/>
                <a:gd name="connsiteY2" fmla="*/ 268748 h 268748"/>
                <a:gd name="connsiteX3" fmla="*/ 0 w 307411"/>
                <a:gd name="connsiteY3" fmla="*/ 268748 h 268748"/>
                <a:gd name="connsiteX0" fmla="*/ 0 w 314556"/>
                <a:gd name="connsiteY0" fmla="*/ 268748 h 268748"/>
                <a:gd name="connsiteX1" fmla="*/ 170376 w 314556"/>
                <a:gd name="connsiteY1" fmla="*/ 0 h 268748"/>
                <a:gd name="connsiteX2" fmla="*/ 314556 w 314556"/>
                <a:gd name="connsiteY2" fmla="*/ 268748 h 268748"/>
                <a:gd name="connsiteX3" fmla="*/ 0 w 314556"/>
                <a:gd name="connsiteY3" fmla="*/ 268748 h 268748"/>
                <a:gd name="connsiteX0" fmla="*/ 0 w 328844"/>
                <a:gd name="connsiteY0" fmla="*/ 268748 h 268748"/>
                <a:gd name="connsiteX1" fmla="*/ 184664 w 328844"/>
                <a:gd name="connsiteY1" fmla="*/ 0 h 268748"/>
                <a:gd name="connsiteX2" fmla="*/ 328844 w 328844"/>
                <a:gd name="connsiteY2" fmla="*/ 268748 h 268748"/>
                <a:gd name="connsiteX3" fmla="*/ 0 w 328844"/>
                <a:gd name="connsiteY3" fmla="*/ 268748 h 268748"/>
              </a:gdLst>
              <a:ahLst/>
              <a:cxnLst>
                <a:cxn ang="0">
                  <a:pos x="connsiteX0" y="connsiteY0"/>
                </a:cxn>
                <a:cxn ang="0">
                  <a:pos x="connsiteX1" y="connsiteY1"/>
                </a:cxn>
                <a:cxn ang="0">
                  <a:pos x="connsiteX2" y="connsiteY2"/>
                </a:cxn>
                <a:cxn ang="0">
                  <a:pos x="connsiteX3" y="connsiteY3"/>
                </a:cxn>
              </a:cxnLst>
              <a:rect l="l" t="t" r="r" b="b"/>
              <a:pathLst>
                <a:path w="328844" h="268748">
                  <a:moveTo>
                    <a:pt x="0" y="268748"/>
                  </a:moveTo>
                  <a:lnTo>
                    <a:pt x="184664" y="0"/>
                  </a:lnTo>
                  <a:lnTo>
                    <a:pt x="328844" y="268748"/>
                  </a:lnTo>
                  <a:lnTo>
                    <a:pt x="0" y="268748"/>
                  </a:lnTo>
                  <a:close/>
                </a:path>
              </a:pathLst>
            </a:cu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18" name="直角三角形 17"/>
            <p:cNvSpPr/>
            <p:nvPr/>
          </p:nvSpPr>
          <p:spPr>
            <a:xfrm flipH="1">
              <a:off x="1656353" y="2736517"/>
              <a:ext cx="503237" cy="323850"/>
            </a:xfrm>
            <a:prstGeom prst="rtTriangl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21" name="平行四边形 15"/>
            <p:cNvSpPr/>
            <p:nvPr/>
          </p:nvSpPr>
          <p:spPr>
            <a:xfrm>
              <a:off x="1656352" y="3060367"/>
              <a:ext cx="1727200" cy="1166812"/>
            </a:xfrm>
            <a:custGeom>
              <a:avLst/>
              <a:gdLst/>
              <a:ahLst/>
              <a:cxnLst/>
              <a:rect l="l" t="t" r="r" b="b"/>
              <a:pathLst>
                <a:path w="1872208" h="2088232">
                  <a:moveTo>
                    <a:pt x="0" y="0"/>
                  </a:moveTo>
                  <a:lnTo>
                    <a:pt x="1872208" y="0"/>
                  </a:lnTo>
                  <a:lnTo>
                    <a:pt x="1350150" y="2088232"/>
                  </a:lnTo>
                  <a:lnTo>
                    <a:pt x="0" y="2088232"/>
                  </a:lnTo>
                  <a:close/>
                </a:path>
              </a:pathLst>
            </a:cu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0" tIns="0" rIns="324000" bIns="0" anchor="ctr">
              <a:normAutofit/>
            </a:bodyPr>
            <a:lstStyle/>
            <a:p>
              <a:pPr algn="ctr">
                <a:lnSpc>
                  <a:spcPct val="110000"/>
                </a:lnSpc>
                <a:defRPr/>
              </a:pPr>
              <a:endParaRPr lang="zh-CN" altLang="en-US" sz="2000" dirty="0">
                <a:solidFill>
                  <a:srgbClr val="FFFFFF"/>
                </a:solidFill>
              </a:endParaRPr>
            </a:p>
          </p:txBody>
        </p:sp>
        <p:sp>
          <p:nvSpPr>
            <p:cNvPr id="22" name="等腰三角形 7"/>
            <p:cNvSpPr/>
            <p:nvPr/>
          </p:nvSpPr>
          <p:spPr>
            <a:xfrm rot="5400000" flipH="1">
              <a:off x="5172665" y="2623805"/>
              <a:ext cx="328612" cy="268287"/>
            </a:xfrm>
            <a:custGeom>
              <a:avLst/>
              <a:gdLst>
                <a:gd name="connsiteX0" fmla="*/ 0 w 307411"/>
                <a:gd name="connsiteY0" fmla="*/ 263984 h 263984"/>
                <a:gd name="connsiteX1" fmla="*/ 153706 w 307411"/>
                <a:gd name="connsiteY1" fmla="*/ 0 h 263984"/>
                <a:gd name="connsiteX2" fmla="*/ 307411 w 307411"/>
                <a:gd name="connsiteY2" fmla="*/ 263984 h 263984"/>
                <a:gd name="connsiteX3" fmla="*/ 0 w 307411"/>
                <a:gd name="connsiteY3" fmla="*/ 263984 h 263984"/>
                <a:gd name="connsiteX0" fmla="*/ 0 w 307411"/>
                <a:gd name="connsiteY0" fmla="*/ 268748 h 268748"/>
                <a:gd name="connsiteX1" fmla="*/ 163231 w 307411"/>
                <a:gd name="connsiteY1" fmla="*/ 0 h 268748"/>
                <a:gd name="connsiteX2" fmla="*/ 307411 w 307411"/>
                <a:gd name="connsiteY2" fmla="*/ 268748 h 268748"/>
                <a:gd name="connsiteX3" fmla="*/ 0 w 307411"/>
                <a:gd name="connsiteY3" fmla="*/ 268748 h 268748"/>
                <a:gd name="connsiteX0" fmla="*/ 0 w 314556"/>
                <a:gd name="connsiteY0" fmla="*/ 268748 h 268748"/>
                <a:gd name="connsiteX1" fmla="*/ 170376 w 314556"/>
                <a:gd name="connsiteY1" fmla="*/ 0 h 268748"/>
                <a:gd name="connsiteX2" fmla="*/ 314556 w 314556"/>
                <a:gd name="connsiteY2" fmla="*/ 268748 h 268748"/>
                <a:gd name="connsiteX3" fmla="*/ 0 w 314556"/>
                <a:gd name="connsiteY3" fmla="*/ 268748 h 268748"/>
                <a:gd name="connsiteX0" fmla="*/ 0 w 328844"/>
                <a:gd name="connsiteY0" fmla="*/ 268748 h 268748"/>
                <a:gd name="connsiteX1" fmla="*/ 184664 w 328844"/>
                <a:gd name="connsiteY1" fmla="*/ 0 h 268748"/>
                <a:gd name="connsiteX2" fmla="*/ 328844 w 328844"/>
                <a:gd name="connsiteY2" fmla="*/ 268748 h 268748"/>
                <a:gd name="connsiteX3" fmla="*/ 0 w 328844"/>
                <a:gd name="connsiteY3" fmla="*/ 268748 h 268748"/>
              </a:gdLst>
              <a:ahLst/>
              <a:cxnLst>
                <a:cxn ang="0">
                  <a:pos x="connsiteX0" y="connsiteY0"/>
                </a:cxn>
                <a:cxn ang="0">
                  <a:pos x="connsiteX1" y="connsiteY1"/>
                </a:cxn>
                <a:cxn ang="0">
                  <a:pos x="connsiteX2" y="connsiteY2"/>
                </a:cxn>
                <a:cxn ang="0">
                  <a:pos x="connsiteX3" y="connsiteY3"/>
                </a:cxn>
              </a:cxnLst>
              <a:rect l="l" t="t" r="r" b="b"/>
              <a:pathLst>
                <a:path w="328844" h="268748">
                  <a:moveTo>
                    <a:pt x="0" y="268748"/>
                  </a:moveTo>
                  <a:lnTo>
                    <a:pt x="184664" y="0"/>
                  </a:lnTo>
                  <a:lnTo>
                    <a:pt x="328844" y="268748"/>
                  </a:lnTo>
                  <a:lnTo>
                    <a:pt x="0" y="268748"/>
                  </a:lnTo>
                  <a:close/>
                </a:path>
              </a:pathLst>
            </a:cu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23" name="直角三角形 22"/>
            <p:cNvSpPr/>
            <p:nvPr/>
          </p:nvSpPr>
          <p:spPr>
            <a:xfrm flipH="1">
              <a:off x="4969464" y="2736517"/>
              <a:ext cx="503238" cy="323850"/>
            </a:xfrm>
            <a:prstGeom prst="rtTriangl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24" name="平行四边形 15"/>
            <p:cNvSpPr/>
            <p:nvPr/>
          </p:nvSpPr>
          <p:spPr>
            <a:xfrm>
              <a:off x="4969464" y="3060367"/>
              <a:ext cx="1727200" cy="1166812"/>
            </a:xfrm>
            <a:custGeom>
              <a:avLst/>
              <a:gdLst/>
              <a:ahLst/>
              <a:cxnLst/>
              <a:rect l="l" t="t" r="r" b="b"/>
              <a:pathLst>
                <a:path w="1872208" h="2088232">
                  <a:moveTo>
                    <a:pt x="0" y="0"/>
                  </a:moveTo>
                  <a:lnTo>
                    <a:pt x="1872208" y="0"/>
                  </a:lnTo>
                  <a:lnTo>
                    <a:pt x="1350150" y="2088232"/>
                  </a:lnTo>
                  <a:lnTo>
                    <a:pt x="0" y="2088232"/>
                  </a:lnTo>
                  <a:close/>
                </a:path>
              </a:pathLst>
            </a:cu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0" tIns="0" rIns="324000" bIns="0" anchor="ctr">
              <a:normAutofit/>
            </a:bodyPr>
            <a:lstStyle/>
            <a:p>
              <a:pPr algn="ctr">
                <a:lnSpc>
                  <a:spcPct val="110000"/>
                </a:lnSpc>
                <a:defRPr/>
              </a:pPr>
              <a:endParaRPr lang="zh-CN" altLang="en-US" sz="2000" dirty="0">
                <a:solidFill>
                  <a:srgbClr val="FFFFFF"/>
                </a:solidFill>
              </a:endParaRPr>
            </a:p>
          </p:txBody>
        </p:sp>
        <p:sp>
          <p:nvSpPr>
            <p:cNvPr id="25" name="矩形 24"/>
            <p:cNvSpPr/>
            <p:nvPr/>
          </p:nvSpPr>
          <p:spPr>
            <a:xfrm>
              <a:off x="1551315" y="4484355"/>
              <a:ext cx="1929067" cy="646331"/>
            </a:xfrm>
            <a:prstGeom prst="rect">
              <a:avLst/>
            </a:prstGeom>
          </p:spPr>
          <p:txBody>
            <a:bodyPr wrap="square">
              <a:spAutoFit/>
            </a:bodyPr>
            <a:lstStyle/>
            <a:p>
              <a:pPr>
                <a:lnSpc>
                  <a:spcPct val="150000"/>
                </a:lnSpc>
              </a:pPr>
              <a:r>
                <a:rPr lang="zh-CN" altLang="en-US" sz="1200" dirty="0">
                  <a:solidFill>
                    <a:schemeClr val="bg2">
                      <a:lumMod val="50000"/>
                    </a:schemeClr>
                  </a:solidFill>
                  <a:latin typeface="微软雅黑" panose="020B0503020204020204" pitchFamily="34" charset="-122"/>
                  <a:ea typeface="微软雅黑" panose="020B0503020204020204" pitchFamily="34" charset="-122"/>
                </a:rPr>
                <a:t>在实践</a:t>
              </a:r>
              <a:r>
                <a:rPr lang="zh-CN" altLang="en-US" sz="1200" dirty="0" smtClean="0">
                  <a:solidFill>
                    <a:schemeClr val="bg2">
                      <a:lumMod val="50000"/>
                    </a:schemeClr>
                  </a:solidFill>
                  <a:latin typeface="微软雅黑" panose="020B0503020204020204" pitchFamily="34" charset="-122"/>
                  <a:ea typeface="微软雅黑" panose="020B0503020204020204" pitchFamily="34" charset="-122"/>
                </a:rPr>
                <a:t>中，更好的将书本上的知识掌握</a:t>
              </a:r>
              <a:endParaRPr lang="en-US" altLang="zh-CN" sz="1200" dirty="0" smtClean="0">
                <a:solidFill>
                  <a:schemeClr val="bg2">
                    <a:lumMod val="50000"/>
                  </a:schemeClr>
                </a:solidFill>
                <a:latin typeface="微软雅黑" panose="020B0503020204020204" pitchFamily="34" charset="-122"/>
                <a:ea typeface="微软雅黑" panose="020B0503020204020204" pitchFamily="34" charset="-122"/>
              </a:endParaRPr>
            </a:p>
          </p:txBody>
        </p:sp>
        <p:sp>
          <p:nvSpPr>
            <p:cNvPr id="26" name="矩形 25"/>
            <p:cNvSpPr/>
            <p:nvPr/>
          </p:nvSpPr>
          <p:spPr>
            <a:xfrm>
              <a:off x="4800262" y="4446205"/>
              <a:ext cx="1929067" cy="923330"/>
            </a:xfrm>
            <a:prstGeom prst="rect">
              <a:avLst/>
            </a:prstGeom>
          </p:spPr>
          <p:txBody>
            <a:bodyPr wrap="square">
              <a:spAutoFit/>
            </a:bodyPr>
            <a:lstStyle/>
            <a:p>
              <a:pPr>
                <a:lnSpc>
                  <a:spcPct val="150000"/>
                </a:lnSpc>
              </a:pPr>
              <a:r>
                <a:rPr lang="zh-CN" altLang="en-US" sz="1200" dirty="0" smtClean="0">
                  <a:solidFill>
                    <a:schemeClr val="bg2">
                      <a:lumMod val="50000"/>
                    </a:schemeClr>
                  </a:solidFill>
                  <a:latin typeface="微软雅黑" panose="020B0503020204020204" pitchFamily="34" charset="-122"/>
                  <a:ea typeface="微软雅黑" panose="020B0503020204020204" pitchFamily="34" charset="-122"/>
                </a:rPr>
                <a:t>无论是话剧还是手抄报都是以组为单位，团队合作发挥了巨大作用</a:t>
              </a:r>
              <a:endParaRPr lang="en-US" altLang="zh-CN" sz="12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7" name="等腰三角形 7"/>
            <p:cNvSpPr/>
            <p:nvPr/>
          </p:nvSpPr>
          <p:spPr>
            <a:xfrm rot="5400000" flipH="1">
              <a:off x="8601159" y="2623805"/>
              <a:ext cx="328612" cy="268287"/>
            </a:xfrm>
            <a:custGeom>
              <a:avLst/>
              <a:gdLst>
                <a:gd name="connsiteX0" fmla="*/ 0 w 307411"/>
                <a:gd name="connsiteY0" fmla="*/ 263984 h 263984"/>
                <a:gd name="connsiteX1" fmla="*/ 153706 w 307411"/>
                <a:gd name="connsiteY1" fmla="*/ 0 h 263984"/>
                <a:gd name="connsiteX2" fmla="*/ 307411 w 307411"/>
                <a:gd name="connsiteY2" fmla="*/ 263984 h 263984"/>
                <a:gd name="connsiteX3" fmla="*/ 0 w 307411"/>
                <a:gd name="connsiteY3" fmla="*/ 263984 h 263984"/>
                <a:gd name="connsiteX0" fmla="*/ 0 w 307411"/>
                <a:gd name="connsiteY0" fmla="*/ 268748 h 268748"/>
                <a:gd name="connsiteX1" fmla="*/ 163231 w 307411"/>
                <a:gd name="connsiteY1" fmla="*/ 0 h 268748"/>
                <a:gd name="connsiteX2" fmla="*/ 307411 w 307411"/>
                <a:gd name="connsiteY2" fmla="*/ 268748 h 268748"/>
                <a:gd name="connsiteX3" fmla="*/ 0 w 307411"/>
                <a:gd name="connsiteY3" fmla="*/ 268748 h 268748"/>
                <a:gd name="connsiteX0" fmla="*/ 0 w 314556"/>
                <a:gd name="connsiteY0" fmla="*/ 268748 h 268748"/>
                <a:gd name="connsiteX1" fmla="*/ 170376 w 314556"/>
                <a:gd name="connsiteY1" fmla="*/ 0 h 268748"/>
                <a:gd name="connsiteX2" fmla="*/ 314556 w 314556"/>
                <a:gd name="connsiteY2" fmla="*/ 268748 h 268748"/>
                <a:gd name="connsiteX3" fmla="*/ 0 w 314556"/>
                <a:gd name="connsiteY3" fmla="*/ 268748 h 268748"/>
                <a:gd name="connsiteX0" fmla="*/ 0 w 328844"/>
                <a:gd name="connsiteY0" fmla="*/ 268748 h 268748"/>
                <a:gd name="connsiteX1" fmla="*/ 184664 w 328844"/>
                <a:gd name="connsiteY1" fmla="*/ 0 h 268748"/>
                <a:gd name="connsiteX2" fmla="*/ 328844 w 328844"/>
                <a:gd name="connsiteY2" fmla="*/ 268748 h 268748"/>
                <a:gd name="connsiteX3" fmla="*/ 0 w 328844"/>
                <a:gd name="connsiteY3" fmla="*/ 268748 h 268748"/>
              </a:gdLst>
              <a:ahLst/>
              <a:cxnLst>
                <a:cxn ang="0">
                  <a:pos x="connsiteX0" y="connsiteY0"/>
                </a:cxn>
                <a:cxn ang="0">
                  <a:pos x="connsiteX1" y="connsiteY1"/>
                </a:cxn>
                <a:cxn ang="0">
                  <a:pos x="connsiteX2" y="connsiteY2"/>
                </a:cxn>
                <a:cxn ang="0">
                  <a:pos x="connsiteX3" y="connsiteY3"/>
                </a:cxn>
              </a:cxnLst>
              <a:rect l="l" t="t" r="r" b="b"/>
              <a:pathLst>
                <a:path w="328844" h="268748">
                  <a:moveTo>
                    <a:pt x="0" y="268748"/>
                  </a:moveTo>
                  <a:lnTo>
                    <a:pt x="184664" y="0"/>
                  </a:lnTo>
                  <a:lnTo>
                    <a:pt x="328844" y="268748"/>
                  </a:lnTo>
                  <a:lnTo>
                    <a:pt x="0" y="268748"/>
                  </a:lnTo>
                  <a:close/>
                </a:path>
              </a:pathLst>
            </a:cu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28" name="直角三角形 27"/>
            <p:cNvSpPr/>
            <p:nvPr/>
          </p:nvSpPr>
          <p:spPr>
            <a:xfrm flipH="1">
              <a:off x="8397958" y="2736517"/>
              <a:ext cx="503238" cy="323850"/>
            </a:xfrm>
            <a:prstGeom prst="rtTriangl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29" name="平行四边形 15"/>
            <p:cNvSpPr/>
            <p:nvPr/>
          </p:nvSpPr>
          <p:spPr>
            <a:xfrm>
              <a:off x="8397958" y="3060367"/>
              <a:ext cx="1727200" cy="1166812"/>
            </a:xfrm>
            <a:custGeom>
              <a:avLst/>
              <a:gdLst/>
              <a:ahLst/>
              <a:cxnLst/>
              <a:rect l="l" t="t" r="r" b="b"/>
              <a:pathLst>
                <a:path w="1872208" h="2088232">
                  <a:moveTo>
                    <a:pt x="0" y="0"/>
                  </a:moveTo>
                  <a:lnTo>
                    <a:pt x="1872208" y="0"/>
                  </a:lnTo>
                  <a:lnTo>
                    <a:pt x="1350150" y="2088232"/>
                  </a:lnTo>
                  <a:lnTo>
                    <a:pt x="0" y="2088232"/>
                  </a:lnTo>
                  <a:close/>
                </a:path>
              </a:pathLst>
            </a:cu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0" tIns="0" rIns="324000" bIns="0" anchor="ctr">
              <a:normAutofit/>
            </a:bodyPr>
            <a:lstStyle/>
            <a:p>
              <a:pPr algn="ctr">
                <a:lnSpc>
                  <a:spcPct val="110000"/>
                </a:lnSpc>
                <a:defRPr/>
              </a:pPr>
              <a:endParaRPr lang="zh-CN" altLang="en-US" sz="2000" dirty="0">
                <a:solidFill>
                  <a:srgbClr val="FFFFFF"/>
                </a:solidFill>
              </a:endParaRPr>
            </a:p>
          </p:txBody>
        </p:sp>
        <p:sp>
          <p:nvSpPr>
            <p:cNvPr id="30" name="矩形 29"/>
            <p:cNvSpPr/>
            <p:nvPr/>
          </p:nvSpPr>
          <p:spPr>
            <a:xfrm>
              <a:off x="8228756" y="4446205"/>
              <a:ext cx="1929067" cy="646331"/>
            </a:xfrm>
            <a:prstGeom prst="rect">
              <a:avLst/>
            </a:prstGeom>
          </p:spPr>
          <p:txBody>
            <a:bodyPr wrap="square">
              <a:spAutoFit/>
            </a:bodyPr>
            <a:lstStyle/>
            <a:p>
              <a:pPr>
                <a:lnSpc>
                  <a:spcPct val="150000"/>
                </a:lnSpc>
              </a:pPr>
              <a:r>
                <a:rPr lang="zh-CN" altLang="en-US" sz="1200" dirty="0" smtClean="0">
                  <a:solidFill>
                    <a:schemeClr val="bg2">
                      <a:lumMod val="50000"/>
                    </a:schemeClr>
                  </a:solidFill>
                  <a:latin typeface="微软雅黑" panose="020B0503020204020204" pitchFamily="34" charset="-122"/>
                  <a:ea typeface="微软雅黑" panose="020B0503020204020204" pitchFamily="34" charset="-122"/>
                </a:rPr>
                <a:t>在实践中，深刻地体会到了中国革命的精神</a:t>
              </a:r>
              <a:endParaRPr lang="en-US" altLang="zh-CN" sz="12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1" name="TextBox 4"/>
            <p:cNvSpPr txBox="1">
              <a:spLocks noChangeArrowheads="1"/>
            </p:cNvSpPr>
            <p:nvPr/>
          </p:nvSpPr>
          <p:spPr bwMode="auto">
            <a:xfrm>
              <a:off x="1600083" y="3455067"/>
              <a:ext cx="1479878" cy="377411"/>
            </a:xfrm>
            <a:prstGeom prst="rect">
              <a:avLst/>
            </a:prstGeom>
            <a:noFill/>
            <a:ln>
              <a:noFill/>
            </a:ln>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algn="ctr" eaLnBrk="1" hangingPunct="1">
                <a:lnSpc>
                  <a:spcPct val="150000"/>
                </a:lnSpc>
              </a:pPr>
              <a:r>
                <a:rPr lang="zh-CN" altLang="en-US" sz="1400" b="1" dirty="0" smtClean="0">
                  <a:solidFill>
                    <a:schemeClr val="bg1"/>
                  </a:solidFill>
                  <a:latin typeface="微软雅黑" panose="020B0503020204020204" pitchFamily="34" charset="-122"/>
                  <a:ea typeface="微软雅黑" panose="020B0503020204020204" pitchFamily="34" charset="-122"/>
                </a:rPr>
                <a:t>收获知识</a:t>
              </a:r>
              <a:endParaRPr lang="en-US" altLang="zh-CN" sz="1400" b="1" dirty="0">
                <a:solidFill>
                  <a:schemeClr val="bg1"/>
                </a:solidFill>
                <a:latin typeface="微软雅黑" panose="020B0503020204020204" pitchFamily="34" charset="-122"/>
                <a:ea typeface="微软雅黑" panose="020B0503020204020204" pitchFamily="34" charset="-122"/>
              </a:endParaRPr>
            </a:p>
          </p:txBody>
        </p:sp>
        <p:sp>
          <p:nvSpPr>
            <p:cNvPr id="32" name="TextBox 4"/>
            <p:cNvSpPr txBox="1">
              <a:spLocks noChangeArrowheads="1"/>
            </p:cNvSpPr>
            <p:nvPr/>
          </p:nvSpPr>
          <p:spPr bwMode="auto">
            <a:xfrm>
              <a:off x="4969464" y="3455067"/>
              <a:ext cx="1479878" cy="377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algn="ctr" eaLnBrk="1" hangingPunct="1">
                <a:lnSpc>
                  <a:spcPct val="150000"/>
                </a:lnSpc>
              </a:pPr>
              <a:r>
                <a:rPr lang="zh-CN" altLang="en-US" sz="1400" b="1" dirty="0" smtClean="0">
                  <a:solidFill>
                    <a:schemeClr val="bg1"/>
                  </a:solidFill>
                  <a:latin typeface="微软雅黑" panose="020B0503020204020204" pitchFamily="34" charset="-122"/>
                  <a:ea typeface="微软雅黑" panose="020B0503020204020204" pitchFamily="34" charset="-122"/>
                </a:rPr>
                <a:t>团队合作</a:t>
              </a:r>
              <a:endParaRPr lang="en-US" altLang="zh-CN" sz="1400" b="1" dirty="0">
                <a:solidFill>
                  <a:schemeClr val="bg1"/>
                </a:solidFill>
                <a:latin typeface="微软雅黑" panose="020B0503020204020204" pitchFamily="34" charset="-122"/>
                <a:ea typeface="微软雅黑" panose="020B0503020204020204" pitchFamily="34" charset="-122"/>
              </a:endParaRPr>
            </a:p>
          </p:txBody>
        </p:sp>
        <p:sp>
          <p:nvSpPr>
            <p:cNvPr id="33" name="TextBox 4"/>
            <p:cNvSpPr txBox="1">
              <a:spLocks noChangeArrowheads="1"/>
            </p:cNvSpPr>
            <p:nvPr/>
          </p:nvSpPr>
          <p:spPr bwMode="auto">
            <a:xfrm>
              <a:off x="8397958" y="3455415"/>
              <a:ext cx="1479878" cy="377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algn="ctr" eaLnBrk="1" hangingPunct="1">
                <a:lnSpc>
                  <a:spcPct val="150000"/>
                </a:lnSpc>
              </a:pPr>
              <a:r>
                <a:rPr lang="zh-CN" altLang="en-US" sz="1400" b="1" dirty="0" smtClean="0">
                  <a:solidFill>
                    <a:schemeClr val="bg1"/>
                  </a:solidFill>
                  <a:latin typeface="微软雅黑" panose="020B0503020204020204" pitchFamily="34" charset="-122"/>
                  <a:ea typeface="微软雅黑" panose="020B0503020204020204" pitchFamily="34" charset="-122"/>
                </a:rPr>
                <a:t>感受精神</a:t>
              </a:r>
              <a:endParaRPr lang="en-US" altLang="zh-CN" sz="1400" b="1" dirty="0">
                <a:solidFill>
                  <a:schemeClr val="bg1"/>
                </a:solidFill>
                <a:latin typeface="微软雅黑" panose="020B0503020204020204" pitchFamily="34" charset="-122"/>
                <a:ea typeface="微软雅黑" panose="020B0503020204020204" pitchFamily="34" charset="-122"/>
              </a:endParaRPr>
            </a:p>
          </p:txBody>
        </p:sp>
        <p:grpSp>
          <p:nvGrpSpPr>
            <p:cNvPr id="34" name="组合 33"/>
            <p:cNvGrpSpPr/>
            <p:nvPr/>
          </p:nvGrpSpPr>
          <p:grpSpPr>
            <a:xfrm>
              <a:off x="1551315" y="1157007"/>
              <a:ext cx="714335" cy="658761"/>
              <a:chOff x="5653311" y="1486807"/>
              <a:chExt cx="714335" cy="658761"/>
            </a:xfrm>
          </p:grpSpPr>
          <p:sp>
            <p:nvSpPr>
              <p:cNvPr id="41" name="椭圆 40"/>
              <p:cNvSpPr/>
              <p:nvPr/>
            </p:nvSpPr>
            <p:spPr>
              <a:xfrm>
                <a:off x="5653311" y="1486807"/>
                <a:ext cx="658761" cy="65876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矩形 41"/>
              <p:cNvSpPr/>
              <p:nvPr/>
            </p:nvSpPr>
            <p:spPr>
              <a:xfrm>
                <a:off x="5702079" y="1548601"/>
                <a:ext cx="665567" cy="584775"/>
              </a:xfrm>
              <a:prstGeom prst="rect">
                <a:avLst/>
              </a:prstGeom>
            </p:spPr>
            <p:txBody>
              <a:bodyPr wrap="none">
                <a:spAutoFit/>
              </a:bodyPr>
              <a:lstStyle/>
              <a:p>
                <a:r>
                  <a:rPr lang="en-US" altLang="zh-CN" sz="3200" dirty="0">
                    <a:solidFill>
                      <a:schemeClr val="bg1"/>
                    </a:solidFill>
                    <a:latin typeface="微软雅黑" panose="020B0503020204020204" pitchFamily="34" charset="-122"/>
                    <a:ea typeface="微软雅黑" panose="020B0503020204020204" pitchFamily="34" charset="-122"/>
                  </a:rPr>
                  <a:t>01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5" name="组合 34"/>
            <p:cNvGrpSpPr/>
            <p:nvPr/>
          </p:nvGrpSpPr>
          <p:grpSpPr>
            <a:xfrm>
              <a:off x="4891702" y="1157006"/>
              <a:ext cx="689951" cy="658761"/>
              <a:chOff x="5653311" y="2877320"/>
              <a:chExt cx="689951" cy="658761"/>
            </a:xfrm>
            <a:solidFill>
              <a:srgbClr val="B86720"/>
            </a:solidFill>
          </p:grpSpPr>
          <p:sp>
            <p:nvSpPr>
              <p:cNvPr id="39" name="椭圆 38"/>
              <p:cNvSpPr/>
              <p:nvPr/>
            </p:nvSpPr>
            <p:spPr>
              <a:xfrm>
                <a:off x="5653311" y="2877320"/>
                <a:ext cx="658761" cy="65876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矩形 39"/>
              <p:cNvSpPr/>
              <p:nvPr/>
            </p:nvSpPr>
            <p:spPr>
              <a:xfrm>
                <a:off x="5677695" y="2939114"/>
                <a:ext cx="665567" cy="584775"/>
              </a:xfrm>
              <a:prstGeom prst="rect">
                <a:avLst/>
              </a:prstGeom>
              <a:noFill/>
            </p:spPr>
            <p:txBody>
              <a:bodyPr wrap="none">
                <a:spAutoFit/>
              </a:bodyPr>
              <a:lstStyle/>
              <a:p>
                <a:r>
                  <a:rPr lang="en-US" altLang="zh-CN" sz="3200" dirty="0">
                    <a:solidFill>
                      <a:schemeClr val="bg1"/>
                    </a:solidFill>
                    <a:latin typeface="微软雅黑" panose="020B0503020204020204" pitchFamily="34" charset="-122"/>
                    <a:ea typeface="微软雅黑" panose="020B0503020204020204" pitchFamily="34" charset="-122"/>
                  </a:rPr>
                  <a:t>02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8342840" y="1141745"/>
              <a:ext cx="677759" cy="658761"/>
              <a:chOff x="5653311" y="4267833"/>
              <a:chExt cx="677759" cy="658761"/>
            </a:xfrm>
          </p:grpSpPr>
          <p:sp>
            <p:nvSpPr>
              <p:cNvPr id="37" name="椭圆 36"/>
              <p:cNvSpPr/>
              <p:nvPr/>
            </p:nvSpPr>
            <p:spPr>
              <a:xfrm>
                <a:off x="5653311" y="4267833"/>
                <a:ext cx="658761" cy="65876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矩形 37"/>
              <p:cNvSpPr/>
              <p:nvPr/>
            </p:nvSpPr>
            <p:spPr>
              <a:xfrm>
                <a:off x="5665503" y="4308312"/>
                <a:ext cx="665567" cy="584775"/>
              </a:xfrm>
              <a:prstGeom prst="rect">
                <a:avLst/>
              </a:prstGeom>
            </p:spPr>
            <p:txBody>
              <a:bodyPr wrap="none">
                <a:spAutoFit/>
              </a:bodyPr>
              <a:lstStyle/>
              <a:p>
                <a:r>
                  <a:rPr lang="en-US" altLang="zh-CN" sz="3200" dirty="0">
                    <a:solidFill>
                      <a:schemeClr val="bg1"/>
                    </a:solidFill>
                    <a:latin typeface="微软雅黑" panose="020B0503020204020204" pitchFamily="34" charset="-122"/>
                    <a:ea typeface="微软雅黑" panose="020B0503020204020204" pitchFamily="34" charset="-122"/>
                  </a:rPr>
                  <a:t>03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4170673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10" presetClass="entr" presetSubtype="0"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4" y="186383"/>
            <a:ext cx="1423461" cy="400110"/>
            <a:chOff x="1570751" y="1764953"/>
            <a:chExt cx="1635843"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09"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心得体会</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sp>
        <p:nvSpPr>
          <p:cNvPr id="16" name="矩形 15"/>
          <p:cNvSpPr/>
          <p:nvPr/>
        </p:nvSpPr>
        <p:spPr>
          <a:xfrm>
            <a:off x="927978" y="1456800"/>
            <a:ext cx="5570756" cy="1754326"/>
          </a:xfrm>
          <a:prstGeom prst="rect">
            <a:avLst/>
          </a:prstGeom>
        </p:spPr>
        <p:txBody>
          <a:bodyPr wrap="none">
            <a:spAutoFit/>
          </a:bodyPr>
          <a:lstStyle/>
          <a:p>
            <a:r>
              <a:rPr lang="zh-CN" altLang="en-US" sz="5400" b="1" spc="600" dirty="0" smtClean="0">
                <a:solidFill>
                  <a:srgbClr val="C00000"/>
                </a:solidFill>
                <a:latin typeface="微软雅黑" panose="020B0503020204020204" pitchFamily="34" charset="-122"/>
                <a:ea typeface="微软雅黑" panose="020B0503020204020204" pitchFamily="34" charset="-122"/>
              </a:rPr>
              <a:t>纸上得来终觉浅</a:t>
            </a:r>
            <a:endParaRPr lang="en-US" altLang="zh-CN" sz="5400" b="1" spc="600" dirty="0" smtClean="0">
              <a:solidFill>
                <a:srgbClr val="C00000"/>
              </a:solidFill>
              <a:latin typeface="微软雅黑" panose="020B0503020204020204" pitchFamily="34" charset="-122"/>
              <a:ea typeface="微软雅黑" panose="020B0503020204020204" pitchFamily="34" charset="-122"/>
            </a:endParaRPr>
          </a:p>
          <a:p>
            <a:r>
              <a:rPr lang="zh-CN" altLang="en-US" sz="5400" b="1" spc="600" dirty="0">
                <a:solidFill>
                  <a:srgbClr val="C00000"/>
                </a:solidFill>
                <a:latin typeface="微软雅黑" panose="020B0503020204020204" pitchFamily="34" charset="-122"/>
                <a:ea typeface="微软雅黑" panose="020B0503020204020204" pitchFamily="34" charset="-122"/>
              </a:rPr>
              <a:t>绝知此事要躬行</a:t>
            </a:r>
          </a:p>
        </p:txBody>
      </p:sp>
      <p:cxnSp>
        <p:nvCxnSpPr>
          <p:cNvPr id="17" name="直接连接符 16"/>
          <p:cNvCxnSpPr/>
          <p:nvPr/>
        </p:nvCxnSpPr>
        <p:spPr>
          <a:xfrm>
            <a:off x="1620387" y="3186695"/>
            <a:ext cx="1900989" cy="12031"/>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991331" y="3404936"/>
            <a:ext cx="4644319" cy="2269532"/>
          </a:xfrm>
          <a:prstGeom prst="rect">
            <a:avLst/>
          </a:prstGeom>
          <a:noFill/>
        </p:spPr>
        <p:txBody>
          <a:bodyPr wrap="square" rtlCol="0">
            <a:spAutoFit/>
          </a:bodyPr>
          <a:lstStyle/>
          <a:p>
            <a:pPr>
              <a:lnSpc>
                <a:spcPct val="150000"/>
              </a:lnSpc>
            </a:pPr>
            <a:r>
              <a:rPr lang="zh-CN" altLang="zh-CN" sz="1600" dirty="0"/>
              <a:t>虽然已经进行了一个学期地毛概课程的理论内容学习，但是只是听了一遍课还是容易忘记，只有将毛概课本里的知识融入我们的生活，才能更好的学习和掌握它；只有投身于真正的实践，只有自己动手了，才能收获更深层次的感悟，才能形成更加完善的，属于自己的价值观，</a:t>
            </a:r>
            <a:r>
              <a:rPr lang="zh-CN" altLang="zh-CN" sz="1600" dirty="0" smtClean="0"/>
              <a:t>世界观</a:t>
            </a:r>
            <a:r>
              <a:rPr lang="zh-CN" altLang="en-US" sz="1600" dirty="0" smtClean="0"/>
              <a:t>。</a:t>
            </a:r>
            <a:endParaRPr lang="en-US" altLang="zh-CN" sz="1600" dirty="0">
              <a:solidFill>
                <a:schemeClr val="bg2">
                  <a:lumMod val="50000"/>
                </a:schemeClr>
              </a:solidFill>
              <a:latin typeface="微软雅黑" panose="020B0503020204020204" pitchFamily="34" charset="-122"/>
              <a:ea typeface="微软雅黑" panose="020B0503020204020204" pitchFamily="34" charset="-122"/>
            </a:endParaRPr>
          </a:p>
        </p:txBody>
      </p:sp>
      <p:pic>
        <p:nvPicPr>
          <p:cNvPr id="5122" name="Picture 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829621" y="1829350"/>
            <a:ext cx="4272169" cy="3199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25938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2" presetClass="entr" presetSubtype="4"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ppt_x"/>
                                          </p:val>
                                        </p:tav>
                                        <p:tav tm="100000">
                                          <p:val>
                                            <p:strVal val="#ppt_x"/>
                                          </p:val>
                                        </p:tav>
                                      </p:tavLst>
                                    </p:anim>
                                    <p:anim calcmode="lin" valueType="num">
                                      <p:cBhvr additive="base">
                                        <p:cTn id="48" dur="500" fill="hold"/>
                                        <p:tgtEl>
                                          <p:spTgt spid="16"/>
                                        </p:tgtEl>
                                        <p:attrNameLst>
                                          <p:attrName>ppt_y</p:attrName>
                                        </p:attrNameLst>
                                      </p:cBhvr>
                                      <p:tavLst>
                                        <p:tav tm="0">
                                          <p:val>
                                            <p:strVal val="1+#ppt_h/2"/>
                                          </p:val>
                                        </p:tav>
                                        <p:tav tm="100000">
                                          <p:val>
                                            <p:strVal val="#ppt_y"/>
                                          </p:val>
                                        </p:tav>
                                      </p:tavLst>
                                    </p:anim>
                                  </p:childTnLst>
                                </p:cTn>
                              </p:par>
                            </p:childTnLst>
                          </p:cTn>
                        </p:par>
                        <p:par>
                          <p:cTn id="49" fill="hold">
                            <p:stCondLst>
                              <p:cond delay="3000"/>
                            </p:stCondLst>
                            <p:childTnLst>
                              <p:par>
                                <p:cTn id="50" presetID="2" presetClass="entr" presetSubtype="4" fill="hold" nodeType="afterEffect">
                                  <p:stCondLst>
                                    <p:cond delay="0"/>
                                  </p:stCondLst>
                                  <p:childTnLst>
                                    <p:set>
                                      <p:cBhvr>
                                        <p:cTn id="51" dur="1" fill="hold">
                                          <p:stCondLst>
                                            <p:cond delay="0"/>
                                          </p:stCondLst>
                                        </p:cTn>
                                        <p:tgtEl>
                                          <p:spTgt spid="17"/>
                                        </p:tgtEl>
                                        <p:attrNameLst>
                                          <p:attrName>style.visibility</p:attrName>
                                        </p:attrNameLst>
                                      </p:cBhvr>
                                      <p:to>
                                        <p:strVal val="visible"/>
                                      </p:to>
                                    </p:set>
                                    <p:anim calcmode="lin" valueType="num">
                                      <p:cBhvr additive="base">
                                        <p:cTn id="52" dur="500" fill="hold"/>
                                        <p:tgtEl>
                                          <p:spTgt spid="17"/>
                                        </p:tgtEl>
                                        <p:attrNameLst>
                                          <p:attrName>ppt_x</p:attrName>
                                        </p:attrNameLst>
                                      </p:cBhvr>
                                      <p:tavLst>
                                        <p:tav tm="0">
                                          <p:val>
                                            <p:strVal val="#ppt_x"/>
                                          </p:val>
                                        </p:tav>
                                        <p:tav tm="100000">
                                          <p:val>
                                            <p:strVal val="#ppt_x"/>
                                          </p:val>
                                        </p:tav>
                                      </p:tavLst>
                                    </p:anim>
                                    <p:anim calcmode="lin" valueType="num">
                                      <p:cBhvr additive="base">
                                        <p:cTn id="53" dur="500" fill="hold"/>
                                        <p:tgtEl>
                                          <p:spTgt spid="17"/>
                                        </p:tgtEl>
                                        <p:attrNameLst>
                                          <p:attrName>ppt_y</p:attrName>
                                        </p:attrNameLst>
                                      </p:cBhvr>
                                      <p:tavLst>
                                        <p:tav tm="0">
                                          <p:val>
                                            <p:strVal val="1+#ppt_h/2"/>
                                          </p:val>
                                        </p:tav>
                                        <p:tav tm="100000">
                                          <p:val>
                                            <p:strVal val="#ppt_y"/>
                                          </p:val>
                                        </p:tav>
                                      </p:tavLst>
                                    </p:anim>
                                  </p:childTnLst>
                                </p:cTn>
                              </p:par>
                            </p:childTnLst>
                          </p:cTn>
                        </p:par>
                        <p:par>
                          <p:cTn id="54" fill="hold">
                            <p:stCondLst>
                              <p:cond delay="3500"/>
                            </p:stCondLst>
                            <p:childTnLst>
                              <p:par>
                                <p:cTn id="55" presetID="2" presetClass="entr" presetSubtype="4" fill="hold" grpId="0" nodeType="afterEffect">
                                  <p:stCondLst>
                                    <p:cond delay="0"/>
                                  </p:stCondLst>
                                  <p:childTnLst>
                                    <p:set>
                                      <p:cBhvr>
                                        <p:cTn id="56" dur="1" fill="hold">
                                          <p:stCondLst>
                                            <p:cond delay="0"/>
                                          </p:stCondLst>
                                        </p:cTn>
                                        <p:tgtEl>
                                          <p:spTgt spid="18"/>
                                        </p:tgtEl>
                                        <p:attrNameLst>
                                          <p:attrName>style.visibility</p:attrName>
                                        </p:attrNameLst>
                                      </p:cBhvr>
                                      <p:to>
                                        <p:strVal val="visible"/>
                                      </p:to>
                                    </p:set>
                                    <p:anim calcmode="lin" valueType="num">
                                      <p:cBhvr additive="base">
                                        <p:cTn id="57" dur="500" fill="hold"/>
                                        <p:tgtEl>
                                          <p:spTgt spid="18"/>
                                        </p:tgtEl>
                                        <p:attrNameLst>
                                          <p:attrName>ppt_x</p:attrName>
                                        </p:attrNameLst>
                                      </p:cBhvr>
                                      <p:tavLst>
                                        <p:tav tm="0">
                                          <p:val>
                                            <p:strVal val="#ppt_x"/>
                                          </p:val>
                                        </p:tav>
                                        <p:tav tm="100000">
                                          <p:val>
                                            <p:strVal val="#ppt_x"/>
                                          </p:val>
                                        </p:tav>
                                      </p:tavLst>
                                    </p:anim>
                                    <p:anim calcmode="lin" valueType="num">
                                      <p:cBhvr additive="base">
                                        <p:cTn id="5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3" y="186383"/>
            <a:ext cx="1423461" cy="400110"/>
            <a:chOff x="1570751" y="1764953"/>
            <a:chExt cx="1635845"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11" cy="459807"/>
            </a:xfrm>
            <a:prstGeom prst="rect">
              <a:avLst/>
            </a:prstGeom>
            <a:noFill/>
          </p:spPr>
          <p:txBody>
            <a:bodyPr wrap="none" rtlCol="0">
              <a:spAutoFit/>
            </a:bodyPr>
            <a:lstStyle/>
            <a:p>
              <a:r>
                <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rPr>
                <a:t>心得</a:t>
              </a:r>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体会</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grpSp>
        <p:nvGrpSpPr>
          <p:cNvPr id="17" name="组合 9"/>
          <p:cNvGrpSpPr>
            <a:grpSpLocks/>
          </p:cNvGrpSpPr>
          <p:nvPr/>
        </p:nvGrpSpPr>
        <p:grpSpPr bwMode="auto">
          <a:xfrm flipH="1">
            <a:off x="8895209" y="1017001"/>
            <a:ext cx="1629637" cy="4674394"/>
            <a:chOff x="7297450" y="1148860"/>
            <a:chExt cx="1364328" cy="3912090"/>
          </a:xfrm>
        </p:grpSpPr>
        <p:sp>
          <p:nvSpPr>
            <p:cNvPr id="22" name="矩形 21"/>
            <p:cNvSpPr/>
            <p:nvPr/>
          </p:nvSpPr>
          <p:spPr>
            <a:xfrm flipH="1">
              <a:off x="7297450" y="1148860"/>
              <a:ext cx="149233" cy="2766237"/>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eaVert" lIns="0" tIns="0" rIns="0" bIns="0" anchor="ctr">
              <a:normAutofit/>
            </a:bodyPr>
            <a:lstStyle/>
            <a:p>
              <a:pPr algn="ctr">
                <a:defRPr/>
              </a:pPr>
              <a:endParaRPr lang="zh-CN" altLang="en-US" sz="1000" spc="200">
                <a:solidFill>
                  <a:schemeClr val="bg2">
                    <a:lumMod val="50000"/>
                  </a:schemeClr>
                </a:solidFill>
              </a:endParaRPr>
            </a:p>
          </p:txBody>
        </p:sp>
        <p:sp>
          <p:nvSpPr>
            <p:cNvPr id="23" name="矩形 22"/>
            <p:cNvSpPr/>
            <p:nvPr/>
          </p:nvSpPr>
          <p:spPr>
            <a:xfrm flipH="1">
              <a:off x="8294452" y="2294713"/>
              <a:ext cx="149233" cy="27662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eaVert" lIns="0" tIns="0" rIns="0" bIns="0" anchor="ctr"/>
            <a:lstStyle/>
            <a:p>
              <a:pPr algn="ctr">
                <a:defRPr/>
              </a:pPr>
              <a:endParaRPr lang="zh-CN" altLang="en-US" sz="1100" spc="2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4" name="任意多边形 23"/>
            <p:cNvSpPr/>
            <p:nvPr/>
          </p:nvSpPr>
          <p:spPr>
            <a:xfrm>
              <a:off x="7582221" y="1360239"/>
              <a:ext cx="1079557" cy="1617260"/>
            </a:xfrm>
            <a:custGeom>
              <a:avLst/>
              <a:gdLst>
                <a:gd name="connsiteX0" fmla="*/ 0 w 1079880"/>
                <a:gd name="connsiteY0" fmla="*/ 2762546 h 3739786"/>
                <a:gd name="connsiteX1" fmla="*/ 44068 w 1079880"/>
                <a:gd name="connsiteY1" fmla="*/ 2762546 h 3739786"/>
                <a:gd name="connsiteX2" fmla="*/ 44068 w 1079880"/>
                <a:gd name="connsiteY2" fmla="*/ 3688106 h 3739786"/>
                <a:gd name="connsiteX3" fmla="*/ 771229 w 1079880"/>
                <a:gd name="connsiteY3" fmla="*/ 3688106 h 3739786"/>
                <a:gd name="connsiteX4" fmla="*/ 771229 w 1079880"/>
                <a:gd name="connsiteY4" fmla="*/ 3739786 h 3739786"/>
                <a:gd name="connsiteX5" fmla="*/ 0 w 1079880"/>
                <a:gd name="connsiteY5" fmla="*/ 3739786 h 3739786"/>
                <a:gd name="connsiteX6" fmla="*/ 308650 w 1079880"/>
                <a:gd name="connsiteY6" fmla="*/ 0 h 3739786"/>
                <a:gd name="connsiteX7" fmla="*/ 1079880 w 1079880"/>
                <a:gd name="connsiteY7" fmla="*/ 0 h 3739786"/>
                <a:gd name="connsiteX8" fmla="*/ 1079880 w 1079880"/>
                <a:gd name="connsiteY8" fmla="*/ 977241 h 3739786"/>
                <a:gd name="connsiteX9" fmla="*/ 1035812 w 1079880"/>
                <a:gd name="connsiteY9" fmla="*/ 977241 h 3739786"/>
                <a:gd name="connsiteX10" fmla="*/ 1035812 w 1079880"/>
                <a:gd name="connsiteY10" fmla="*/ 51681 h 3739786"/>
                <a:gd name="connsiteX11" fmla="*/ 308650 w 1079880"/>
                <a:gd name="connsiteY11" fmla="*/ 51681 h 373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880" h="3739786">
                  <a:moveTo>
                    <a:pt x="0" y="2762546"/>
                  </a:moveTo>
                  <a:lnTo>
                    <a:pt x="44068" y="2762546"/>
                  </a:lnTo>
                  <a:lnTo>
                    <a:pt x="44068" y="3688106"/>
                  </a:lnTo>
                  <a:lnTo>
                    <a:pt x="771229" y="3688106"/>
                  </a:lnTo>
                  <a:lnTo>
                    <a:pt x="771229" y="3739786"/>
                  </a:lnTo>
                  <a:lnTo>
                    <a:pt x="0" y="3739786"/>
                  </a:lnTo>
                  <a:close/>
                  <a:moveTo>
                    <a:pt x="308650" y="0"/>
                  </a:moveTo>
                  <a:lnTo>
                    <a:pt x="1079880" y="0"/>
                  </a:lnTo>
                  <a:lnTo>
                    <a:pt x="1079880" y="977241"/>
                  </a:lnTo>
                  <a:lnTo>
                    <a:pt x="1035812" y="977241"/>
                  </a:lnTo>
                  <a:lnTo>
                    <a:pt x="1035812" y="51681"/>
                  </a:lnTo>
                  <a:lnTo>
                    <a:pt x="308650" y="51681"/>
                  </a:lnTo>
                  <a:close/>
                </a:path>
              </a:pathLst>
            </a:cu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eaVert" anchor="ctr">
              <a:normAutofit/>
            </a:bodyPr>
            <a:lstStyle/>
            <a:p>
              <a:pPr>
                <a:lnSpc>
                  <a:spcPct val="140000"/>
                </a:lnSpc>
                <a:defRPr/>
              </a:pPr>
              <a:r>
                <a:rPr lang="zh-CN" altLang="en-US" sz="3200" b="1" dirty="0">
                  <a:solidFill>
                    <a:srgbClr val="C00000"/>
                  </a:solidFill>
                  <a:latin typeface="微软雅黑" panose="020B0503020204020204" pitchFamily="34" charset="-122"/>
                  <a:ea typeface="微软雅黑" panose="020B0503020204020204" pitchFamily="34" charset="-122"/>
                </a:rPr>
                <a:t> </a:t>
              </a:r>
              <a:r>
                <a:rPr lang="zh-CN" altLang="en-US" sz="3200" b="1" dirty="0" smtClean="0">
                  <a:solidFill>
                    <a:srgbClr val="C00000"/>
                  </a:solidFill>
                  <a:latin typeface="微软雅黑" panose="020B0503020204020204" pitchFamily="34" charset="-122"/>
                  <a:ea typeface="微软雅黑" panose="020B0503020204020204" pitchFamily="34" charset="-122"/>
                </a:rPr>
                <a:t>团队合作</a:t>
              </a:r>
              <a:endParaRPr lang="zh-CN" altLang="en-US" sz="3200" b="1" dirty="0">
                <a:solidFill>
                  <a:srgbClr val="C00000"/>
                </a:solidFill>
                <a:latin typeface="微软雅黑" panose="020B0503020204020204" pitchFamily="34" charset="-122"/>
                <a:ea typeface="微软雅黑" panose="020B0503020204020204" pitchFamily="34" charset="-122"/>
              </a:endParaRPr>
            </a:p>
          </p:txBody>
        </p:sp>
      </p:grpSp>
      <p:pic>
        <p:nvPicPr>
          <p:cNvPr id="26" name="图片 25"/>
          <p:cNvPicPr>
            <a:picLocks noChangeAspect="1"/>
          </p:cNvPicPr>
          <p:nvPr/>
        </p:nvPicPr>
        <p:blipFill>
          <a:blip r:embed="rId14" cstate="email">
            <a:extLst>
              <a:ext uri="{BEBA8EAE-BF5A-486C-A8C5-ECC9F3942E4B}">
                <a14:imgProps xmlns:a14="http://schemas.microsoft.com/office/drawing/2010/main">
                  <a14:imgLayer r:embed="rId15">
                    <a14:imgEffect>
                      <a14:artisticCutout/>
                    </a14:imgEffect>
                  </a14:imgLayer>
                </a14:imgProps>
              </a:ext>
              <a:ext uri="{28A0092B-C50C-407E-A947-70E740481C1C}">
                <a14:useLocalDpi xmlns:a14="http://schemas.microsoft.com/office/drawing/2010/main"/>
              </a:ext>
            </a:extLst>
          </a:blip>
          <a:srcRect l="10296" t="15850" r="10296" b="5950"/>
          <a:stretch>
            <a:fillRect/>
          </a:stretch>
        </p:blipFill>
        <p:spPr>
          <a:xfrm>
            <a:off x="2036101" y="1502397"/>
            <a:ext cx="2599766" cy="1638528"/>
          </a:xfrm>
          <a:custGeom>
            <a:avLst/>
            <a:gdLst>
              <a:gd name="connsiteX0" fmla="*/ 0 w 2599766"/>
              <a:gd name="connsiteY0" fmla="*/ 0 h 1638528"/>
              <a:gd name="connsiteX1" fmla="*/ 2599766 w 2599766"/>
              <a:gd name="connsiteY1" fmla="*/ 0 h 1638528"/>
              <a:gd name="connsiteX2" fmla="*/ 2599766 w 2599766"/>
              <a:gd name="connsiteY2" fmla="*/ 1638528 h 1638528"/>
              <a:gd name="connsiteX3" fmla="*/ 0 w 2599766"/>
              <a:gd name="connsiteY3" fmla="*/ 1638528 h 1638528"/>
            </a:gdLst>
            <a:ahLst/>
            <a:cxnLst>
              <a:cxn ang="0">
                <a:pos x="connsiteX0" y="connsiteY0"/>
              </a:cxn>
              <a:cxn ang="0">
                <a:pos x="connsiteX1" y="connsiteY1"/>
              </a:cxn>
              <a:cxn ang="0">
                <a:pos x="connsiteX2" y="connsiteY2"/>
              </a:cxn>
              <a:cxn ang="0">
                <a:pos x="connsiteX3" y="connsiteY3"/>
              </a:cxn>
            </a:cxnLst>
            <a:rect l="l" t="t" r="r" b="b"/>
            <a:pathLst>
              <a:path w="2599766" h="1638528">
                <a:moveTo>
                  <a:pt x="0" y="0"/>
                </a:moveTo>
                <a:lnTo>
                  <a:pt x="2599766" y="0"/>
                </a:lnTo>
                <a:lnTo>
                  <a:pt x="2599766" y="1638528"/>
                </a:lnTo>
                <a:lnTo>
                  <a:pt x="0" y="1638528"/>
                </a:lnTo>
                <a:close/>
              </a:path>
            </a:pathLst>
          </a:custGeom>
          <a:ln>
            <a:solidFill>
              <a:srgbClr val="C00000"/>
            </a:solidFill>
          </a:ln>
        </p:spPr>
      </p:pic>
      <p:pic>
        <p:nvPicPr>
          <p:cNvPr id="6146" name="Picture 2"/>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758210" y="1103883"/>
            <a:ext cx="6211244" cy="2400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1596625" y="3760237"/>
            <a:ext cx="7298584" cy="1754326"/>
          </a:xfrm>
          <a:prstGeom prst="rect">
            <a:avLst/>
          </a:prstGeom>
          <a:noFill/>
        </p:spPr>
        <p:txBody>
          <a:bodyPr wrap="square" rtlCol="0">
            <a:spAutoFit/>
          </a:bodyPr>
          <a:lstStyle/>
          <a:p>
            <a:r>
              <a:rPr lang="zh-CN" altLang="zh-CN" dirty="0"/>
              <a:t>每人都有自己的想法，每个人的想法也不可能会完全相同，而大家都会有坚持自己的想法的心理，在这种情况下，客观冷静的去看待自己和别人的方法，平和的组织好语言，也不能瞧不起别人的想法。对于我们这样一个即将步入社会的大学生来说，需要学习的东西很多，团队意识尤为重要，团队中每一个人都可以是我的老师，正所谓“三人行，必有我师</a:t>
            </a:r>
            <a:r>
              <a:rPr lang="zh-CN" altLang="zh-CN" dirty="0" smtClean="0"/>
              <a:t>”</a:t>
            </a:r>
            <a:r>
              <a:rPr lang="zh-CN" altLang="en-US" dirty="0" smtClean="0"/>
              <a:t>。</a:t>
            </a:r>
            <a:endParaRPr lang="zh-CN" altLang="en-US" dirty="0"/>
          </a:p>
        </p:txBody>
      </p:sp>
    </p:spTree>
    <p:extLst>
      <p:ext uri="{BB962C8B-B14F-4D97-AF65-F5344CB8AC3E}">
        <p14:creationId xmlns:p14="http://schemas.microsoft.com/office/powerpoint/2010/main" val="312915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2" presetClass="entr" presetSubtype="4" fill="hold" nodeType="after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500" fill="hold"/>
                                        <p:tgtEl>
                                          <p:spTgt spid="26"/>
                                        </p:tgtEl>
                                        <p:attrNameLst>
                                          <p:attrName>ppt_x</p:attrName>
                                        </p:attrNameLst>
                                      </p:cBhvr>
                                      <p:tavLst>
                                        <p:tav tm="0">
                                          <p:val>
                                            <p:strVal val="#ppt_x"/>
                                          </p:val>
                                        </p:tav>
                                        <p:tav tm="100000">
                                          <p:val>
                                            <p:strVal val="#ppt_x"/>
                                          </p:val>
                                        </p:tav>
                                      </p:tavLst>
                                    </p:anim>
                                    <p:anim calcmode="lin" valueType="num">
                                      <p:cBhvr additive="base">
                                        <p:cTn id="4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118775" y="4358243"/>
            <a:ext cx="5954447" cy="2136929"/>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9715088" y="4599561"/>
            <a:ext cx="1267230" cy="1654292"/>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650690" y="898619"/>
            <a:ext cx="2706813" cy="1203743"/>
          </a:xfrm>
          <a:prstGeom prst="rect">
            <a:avLst/>
          </a:prstGeom>
        </p:spPr>
      </p:pic>
      <p:grpSp>
        <p:nvGrpSpPr>
          <p:cNvPr id="14" name="组合 13"/>
          <p:cNvGrpSpPr/>
          <p:nvPr/>
        </p:nvGrpSpPr>
        <p:grpSpPr>
          <a:xfrm>
            <a:off x="4663888" y="1112401"/>
            <a:ext cx="2291852" cy="923330"/>
            <a:chOff x="4665922" y="1112401"/>
            <a:chExt cx="2291852" cy="923330"/>
          </a:xfrm>
        </p:grpSpPr>
        <p:pic>
          <p:nvPicPr>
            <p:cNvPr id="4" name="图片 3"/>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4665922" y="1251541"/>
              <a:ext cx="659313" cy="645050"/>
            </a:xfrm>
            <a:prstGeom prst="rect">
              <a:avLst/>
            </a:prstGeom>
          </p:spPr>
        </p:pic>
        <p:sp>
          <p:nvSpPr>
            <p:cNvPr id="3" name="文本框 2"/>
            <p:cNvSpPr txBox="1"/>
            <p:nvPr/>
          </p:nvSpPr>
          <p:spPr>
            <a:xfrm>
              <a:off x="5388114" y="1112401"/>
              <a:ext cx="1569660" cy="923330"/>
            </a:xfrm>
            <a:prstGeom prst="rect">
              <a:avLst/>
            </a:prstGeom>
            <a:noFill/>
          </p:spPr>
          <p:txBody>
            <a:bodyPr wrap="none" rtlCol="0">
              <a:spAutoFit/>
            </a:bodyPr>
            <a:lstStyle/>
            <a:p>
              <a:r>
                <a:rPr lang="zh-CN" altLang="en-US" sz="5400" b="1" dirty="0">
                  <a:blipFill dpi="0" rotWithShape="1">
                    <a:blip r:embed="rId8"/>
                    <a:srcRect/>
                    <a:tile tx="0" ty="0" sx="100000" sy="100000" flip="none" algn="tl"/>
                  </a:blipFill>
                  <a:latin typeface="微软雅黑" panose="020B0503020204020204" pitchFamily="34" charset="-122"/>
                  <a:ea typeface="微软雅黑" panose="020B0503020204020204" pitchFamily="34" charset="-122"/>
                </a:rPr>
                <a:t>目录</a:t>
              </a:r>
            </a:p>
          </p:txBody>
        </p:sp>
      </p:grpSp>
      <p:pic>
        <p:nvPicPr>
          <p:cNvPr id="12" name="图片 11"/>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7952280" y="0"/>
            <a:ext cx="4239719" cy="3594100"/>
          </a:xfrm>
          <a:prstGeom prst="rect">
            <a:avLst/>
          </a:prstGeom>
        </p:spPr>
      </p:pic>
      <p:grpSp>
        <p:nvGrpSpPr>
          <p:cNvPr id="16" name="组合 15"/>
          <p:cNvGrpSpPr/>
          <p:nvPr/>
        </p:nvGrpSpPr>
        <p:grpSpPr>
          <a:xfrm>
            <a:off x="2120869" y="2270093"/>
            <a:ext cx="2909031" cy="511196"/>
            <a:chOff x="3261879" y="2288678"/>
            <a:chExt cx="2909031" cy="511196"/>
          </a:xfrm>
        </p:grpSpPr>
        <p:pic>
          <p:nvPicPr>
            <p:cNvPr id="13" name="图片 12"/>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261879" y="2288678"/>
              <a:ext cx="463041" cy="463608"/>
            </a:xfrm>
            <a:prstGeom prst="rect">
              <a:avLst/>
            </a:prstGeom>
          </p:spPr>
        </p:pic>
        <p:sp>
          <p:nvSpPr>
            <p:cNvPr id="15" name="Rectangle 44"/>
            <p:cNvSpPr>
              <a:spLocks noChangeArrowheads="1"/>
            </p:cNvSpPr>
            <p:nvPr/>
          </p:nvSpPr>
          <p:spPr bwMode="auto">
            <a:xfrm>
              <a:off x="3710287" y="2319795"/>
              <a:ext cx="2460623" cy="480079"/>
            </a:xfrm>
            <a:prstGeom prst="rect">
              <a:avLst/>
            </a:prstGeom>
            <a:noFill/>
            <a:ln w="9525" algn="ctr">
              <a:noFill/>
              <a:miter lim="800000"/>
              <a:headEnd/>
              <a:tailEnd/>
            </a:ln>
          </p:spPr>
          <p:txBody>
            <a:bodyPr wrap="square" lIns="109678" tIns="54838" rIns="109678" bIns="54838">
              <a:spAutoFit/>
            </a:bodyPr>
            <a:lstStyle/>
            <a:p>
              <a:pPr eaLnBrk="0" hangingPunct="0"/>
              <a:r>
                <a:rPr lang="zh-CN" altLang="en-US" sz="2400" dirty="0" smtClean="0">
                  <a:solidFill>
                    <a:srgbClr val="740004"/>
                  </a:solidFill>
                  <a:latin typeface="微软雅黑" pitchFamily="34" charset="-122"/>
                  <a:ea typeface="微软雅黑" pitchFamily="34" charset="-122"/>
                </a:rPr>
                <a:t>背景</a:t>
              </a:r>
              <a:endParaRPr lang="en-US" altLang="zh-CN" sz="2400" dirty="0">
                <a:solidFill>
                  <a:srgbClr val="740004"/>
                </a:solidFill>
                <a:latin typeface="微软雅黑" pitchFamily="34" charset="-122"/>
                <a:ea typeface="微软雅黑" pitchFamily="34" charset="-122"/>
              </a:endParaRPr>
            </a:p>
          </p:txBody>
        </p:sp>
      </p:grpSp>
      <p:grpSp>
        <p:nvGrpSpPr>
          <p:cNvPr id="17" name="组合 16"/>
          <p:cNvGrpSpPr/>
          <p:nvPr/>
        </p:nvGrpSpPr>
        <p:grpSpPr>
          <a:xfrm>
            <a:off x="6702362" y="2258984"/>
            <a:ext cx="2909031" cy="511196"/>
            <a:chOff x="3261879" y="2288678"/>
            <a:chExt cx="2909031" cy="511196"/>
          </a:xfrm>
        </p:grpSpPr>
        <p:pic>
          <p:nvPicPr>
            <p:cNvPr id="18" name="图片 17"/>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261879" y="2288678"/>
              <a:ext cx="463041" cy="463608"/>
            </a:xfrm>
            <a:prstGeom prst="rect">
              <a:avLst/>
            </a:prstGeom>
          </p:spPr>
        </p:pic>
        <p:sp>
          <p:nvSpPr>
            <p:cNvPr id="19" name="Rectangle 44"/>
            <p:cNvSpPr>
              <a:spLocks noChangeArrowheads="1"/>
            </p:cNvSpPr>
            <p:nvPr/>
          </p:nvSpPr>
          <p:spPr bwMode="auto">
            <a:xfrm>
              <a:off x="3710287" y="2319795"/>
              <a:ext cx="2460623" cy="480079"/>
            </a:xfrm>
            <a:prstGeom prst="rect">
              <a:avLst/>
            </a:prstGeom>
            <a:noFill/>
            <a:ln w="9525" algn="ctr">
              <a:noFill/>
              <a:miter lim="800000"/>
              <a:headEnd/>
              <a:tailEnd/>
            </a:ln>
          </p:spPr>
          <p:txBody>
            <a:bodyPr wrap="square" lIns="109678" tIns="54838" rIns="109678" bIns="54838">
              <a:spAutoFit/>
            </a:bodyPr>
            <a:lstStyle/>
            <a:p>
              <a:pPr eaLnBrk="0" hangingPunct="0"/>
              <a:r>
                <a:rPr lang="zh-CN" altLang="en-US" sz="2400" dirty="0" smtClean="0">
                  <a:solidFill>
                    <a:srgbClr val="740004"/>
                  </a:solidFill>
                  <a:latin typeface="微软雅黑" pitchFamily="34" charset="-122"/>
                  <a:ea typeface="微软雅黑" pitchFamily="34" charset="-122"/>
                </a:rPr>
                <a:t>红色话剧</a:t>
              </a:r>
              <a:endParaRPr lang="en-US" altLang="zh-CN" sz="2400" dirty="0">
                <a:solidFill>
                  <a:srgbClr val="740004"/>
                </a:solidFill>
                <a:latin typeface="微软雅黑" pitchFamily="34" charset="-122"/>
                <a:ea typeface="微软雅黑" pitchFamily="34" charset="-122"/>
              </a:endParaRPr>
            </a:p>
          </p:txBody>
        </p:sp>
      </p:grpSp>
      <p:grpSp>
        <p:nvGrpSpPr>
          <p:cNvPr id="20" name="组合 19"/>
          <p:cNvGrpSpPr/>
          <p:nvPr/>
        </p:nvGrpSpPr>
        <p:grpSpPr>
          <a:xfrm>
            <a:off x="2120869" y="3445936"/>
            <a:ext cx="4581493" cy="511195"/>
            <a:chOff x="3261879" y="2288678"/>
            <a:chExt cx="4581493" cy="511195"/>
          </a:xfrm>
        </p:grpSpPr>
        <p:pic>
          <p:nvPicPr>
            <p:cNvPr id="21" name="图片 20"/>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261879" y="2288678"/>
              <a:ext cx="463041" cy="463608"/>
            </a:xfrm>
            <a:prstGeom prst="rect">
              <a:avLst/>
            </a:prstGeom>
          </p:spPr>
        </p:pic>
        <p:sp>
          <p:nvSpPr>
            <p:cNvPr id="22" name="Rectangle 44"/>
            <p:cNvSpPr>
              <a:spLocks noChangeArrowheads="1"/>
            </p:cNvSpPr>
            <p:nvPr/>
          </p:nvSpPr>
          <p:spPr bwMode="auto">
            <a:xfrm>
              <a:off x="3478766" y="2319794"/>
              <a:ext cx="4364606" cy="480079"/>
            </a:xfrm>
            <a:prstGeom prst="rect">
              <a:avLst/>
            </a:prstGeom>
            <a:noFill/>
            <a:ln w="9525" algn="ctr">
              <a:noFill/>
              <a:miter lim="800000"/>
              <a:headEnd/>
              <a:tailEnd/>
            </a:ln>
          </p:spPr>
          <p:txBody>
            <a:bodyPr wrap="square" lIns="109678" tIns="54838" rIns="109678" bIns="54838">
              <a:spAutoFit/>
            </a:bodyPr>
            <a:lstStyle/>
            <a:p>
              <a:pPr eaLnBrk="0" hangingPunct="0"/>
              <a:r>
                <a:rPr lang="zh-CN" altLang="en-US" sz="2400" dirty="0" smtClean="0">
                  <a:solidFill>
                    <a:srgbClr val="740004"/>
                  </a:solidFill>
                  <a:latin typeface="微软雅黑" pitchFamily="34" charset="-122"/>
                  <a:ea typeface="微软雅黑" pitchFamily="34" charset="-122"/>
                </a:rPr>
                <a:t>“建党百年与新时代”手抄报</a:t>
              </a:r>
              <a:endParaRPr lang="en-US" altLang="zh-CN" sz="2400" dirty="0">
                <a:solidFill>
                  <a:srgbClr val="740004"/>
                </a:solidFill>
                <a:latin typeface="微软雅黑" pitchFamily="34" charset="-122"/>
                <a:ea typeface="微软雅黑" pitchFamily="34" charset="-122"/>
              </a:endParaRPr>
            </a:p>
          </p:txBody>
        </p:sp>
      </p:grpSp>
      <p:grpSp>
        <p:nvGrpSpPr>
          <p:cNvPr id="23" name="组合 22"/>
          <p:cNvGrpSpPr/>
          <p:nvPr/>
        </p:nvGrpSpPr>
        <p:grpSpPr>
          <a:xfrm>
            <a:off x="6702362" y="3445936"/>
            <a:ext cx="2909031" cy="511196"/>
            <a:chOff x="3261879" y="2288678"/>
            <a:chExt cx="2909031" cy="511196"/>
          </a:xfrm>
        </p:grpSpPr>
        <p:pic>
          <p:nvPicPr>
            <p:cNvPr id="24" name="图片 23"/>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261879" y="2288678"/>
              <a:ext cx="463041" cy="463608"/>
            </a:xfrm>
            <a:prstGeom prst="rect">
              <a:avLst/>
            </a:prstGeom>
          </p:spPr>
        </p:pic>
        <p:sp>
          <p:nvSpPr>
            <p:cNvPr id="25" name="Rectangle 44"/>
            <p:cNvSpPr>
              <a:spLocks noChangeArrowheads="1"/>
            </p:cNvSpPr>
            <p:nvPr/>
          </p:nvSpPr>
          <p:spPr bwMode="auto">
            <a:xfrm>
              <a:off x="3710287" y="2319795"/>
              <a:ext cx="2460623" cy="480079"/>
            </a:xfrm>
            <a:prstGeom prst="rect">
              <a:avLst/>
            </a:prstGeom>
            <a:noFill/>
            <a:ln w="9525" algn="ctr">
              <a:noFill/>
              <a:miter lim="800000"/>
              <a:headEnd/>
              <a:tailEnd/>
            </a:ln>
          </p:spPr>
          <p:txBody>
            <a:bodyPr wrap="square" lIns="109678" tIns="54838" rIns="109678" bIns="54838">
              <a:spAutoFit/>
            </a:bodyPr>
            <a:lstStyle/>
            <a:p>
              <a:pPr eaLnBrk="0" hangingPunct="0"/>
              <a:r>
                <a:rPr lang="zh-CN" altLang="en-US" sz="2400" dirty="0" smtClean="0">
                  <a:solidFill>
                    <a:srgbClr val="740004"/>
                  </a:solidFill>
                  <a:latin typeface="微软雅黑" pitchFamily="34" charset="-122"/>
                  <a:ea typeface="微软雅黑" pitchFamily="34" charset="-122"/>
                </a:rPr>
                <a:t>心得体会</a:t>
              </a:r>
              <a:endParaRPr lang="en-US" altLang="zh-CN" sz="2400" dirty="0">
                <a:solidFill>
                  <a:srgbClr val="740004"/>
                </a:solidFill>
                <a:latin typeface="微软雅黑" pitchFamily="34" charset="-122"/>
                <a:ea typeface="微软雅黑" pitchFamily="34" charset="-122"/>
              </a:endParaRPr>
            </a:p>
          </p:txBody>
        </p:sp>
      </p:grpSp>
      <p:grpSp>
        <p:nvGrpSpPr>
          <p:cNvPr id="28" name="组合 27"/>
          <p:cNvGrpSpPr/>
          <p:nvPr/>
        </p:nvGrpSpPr>
        <p:grpSpPr>
          <a:xfrm>
            <a:off x="173164" y="186383"/>
            <a:ext cx="910500" cy="400110"/>
            <a:chOff x="1570751" y="1764953"/>
            <a:chExt cx="1046348" cy="459807"/>
          </a:xfrm>
        </p:grpSpPr>
        <p:pic>
          <p:nvPicPr>
            <p:cNvPr id="26" name="图片 25"/>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27" name="文本框 26"/>
            <p:cNvSpPr txBox="1"/>
            <p:nvPr/>
          </p:nvSpPr>
          <p:spPr>
            <a:xfrm>
              <a:off x="1815385" y="1764953"/>
              <a:ext cx="801714" cy="459807"/>
            </a:xfrm>
            <a:prstGeom prst="rect">
              <a:avLst/>
            </a:prstGeom>
            <a:noFill/>
          </p:spPr>
          <p:txBody>
            <a:bodyPr wrap="none" rtlCol="0">
              <a:spAutoFit/>
            </a:bodyPr>
            <a:lstStyle/>
            <a:p>
              <a:r>
                <a:rPr lang="zh-CN" altLang="en-US" sz="2000" b="1" dirty="0">
                  <a:blipFill dpi="0" rotWithShape="1">
                    <a:blip r:embed="rId8"/>
                    <a:srcRect/>
                    <a:tile tx="0" ty="0" sx="100000" sy="100000" flip="none" algn="tl"/>
                  </a:blipFill>
                  <a:latin typeface="微软雅黑" panose="020B0503020204020204" pitchFamily="34" charset="-122"/>
                  <a:ea typeface="微软雅黑" panose="020B0503020204020204" pitchFamily="34" charset="-122"/>
                </a:rPr>
                <a:t>目录</a:t>
              </a:r>
            </a:p>
          </p:txBody>
        </p:sp>
      </p:grpSp>
      <p:pic>
        <p:nvPicPr>
          <p:cNvPr id="29" name="图片 28"/>
          <p:cNvPicPr>
            <a:picLocks noChangeAspect="1"/>
          </p:cNvPicPr>
          <p:nvPr/>
        </p:nvPicPr>
        <p:blipFill>
          <a:blip r:embed="rId12" cstate="email">
            <a:extLst>
              <a:ext uri="{28A0092B-C50C-407E-A947-70E740481C1C}">
                <a14:useLocalDpi xmlns:a14="http://schemas.microsoft.com/office/drawing/2010/main"/>
              </a:ext>
            </a:extLst>
          </a:blip>
          <a:stretch>
            <a:fillRect/>
          </a:stretch>
        </p:blipFill>
        <p:spPr>
          <a:xfrm>
            <a:off x="0" y="4599561"/>
            <a:ext cx="2476912" cy="1824823"/>
          </a:xfrm>
          <a:prstGeom prst="rect">
            <a:avLst/>
          </a:prstGeom>
        </p:spPr>
      </p:pic>
      <p:pic>
        <p:nvPicPr>
          <p:cNvPr id="30" name="图片 29"/>
          <p:cNvPicPr>
            <a:picLocks noChangeAspect="1"/>
          </p:cNvPicPr>
          <p:nvPr/>
        </p:nvPicPr>
        <p:blipFill rotWithShape="1">
          <a:blip r:embed="rId13" cstate="email">
            <a:extLst>
              <a:ext uri="{28A0092B-C50C-407E-A947-70E740481C1C}">
                <a14:useLocalDpi xmlns:a14="http://schemas.microsoft.com/office/drawing/2010/main"/>
              </a:ext>
            </a:extLst>
          </a:blip>
          <a:srcRect l="-822"/>
          <a:stretch/>
        </p:blipFill>
        <p:spPr>
          <a:xfrm flipH="1">
            <a:off x="10752999" y="3314790"/>
            <a:ext cx="1461155" cy="3007151"/>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4" cstate="email">
            <a:extLst>
              <a:ext uri="{28A0092B-C50C-407E-A947-70E740481C1C}">
                <a14:useLocalDpi xmlns:a14="http://schemas.microsoft.com/office/drawing/2010/main"/>
              </a:ext>
            </a:extLst>
          </a:blip>
          <a:srcRect/>
          <a:stretch/>
        </p:blipFill>
        <p:spPr>
          <a:xfrm>
            <a:off x="1727646" y="4599561"/>
            <a:ext cx="1249485" cy="1742091"/>
          </a:xfrm>
          <a:prstGeom prst="rect">
            <a:avLst/>
          </a:prstGeom>
        </p:spPr>
      </p:pic>
      <p:pic>
        <p:nvPicPr>
          <p:cNvPr id="9" name="图片 8"/>
          <p:cNvPicPr>
            <a:picLocks noChangeAspect="1"/>
          </p:cNvPicPr>
          <p:nvPr/>
        </p:nvPicPr>
        <p:blipFill>
          <a:blip r:embed="rId15" cstate="email">
            <a:extLst>
              <a:ext uri="{28A0092B-C50C-407E-A947-70E740481C1C}">
                <a14:useLocalDpi xmlns:a14="http://schemas.microsoft.com/office/drawing/2010/main"/>
              </a:ext>
            </a:extLst>
          </a:blip>
          <a:stretch>
            <a:fillRect/>
          </a:stretch>
        </p:blipFill>
        <p:spPr>
          <a:xfrm>
            <a:off x="-139700" y="5278488"/>
            <a:ext cx="12763500" cy="1844636"/>
          </a:xfrm>
          <a:prstGeom prst="rect">
            <a:avLst/>
          </a:prstGeom>
        </p:spPr>
      </p:pic>
    </p:spTree>
    <p:extLst>
      <p:ext uri="{BB962C8B-B14F-4D97-AF65-F5344CB8AC3E}">
        <p14:creationId xmlns:p14="http://schemas.microsoft.com/office/powerpoint/2010/main" val="174803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29"/>
                                        </p:tgtEl>
                                        <p:attrNameLst>
                                          <p:attrName>style.visibility</p:attrName>
                                        </p:attrNameLst>
                                      </p:cBhvr>
                                      <p:to>
                                        <p:strVal val="visible"/>
                                      </p:to>
                                    </p:set>
                                    <p:anim calcmode="lin" valueType="num">
                                      <p:cBhvr additive="base">
                                        <p:cTn id="30" dur="500" fill="hold"/>
                                        <p:tgtEl>
                                          <p:spTgt spid="29"/>
                                        </p:tgtEl>
                                        <p:attrNameLst>
                                          <p:attrName>ppt_x</p:attrName>
                                        </p:attrNameLst>
                                      </p:cBhvr>
                                      <p:tavLst>
                                        <p:tav tm="0">
                                          <p:val>
                                            <p:strVal val="#ppt_x"/>
                                          </p:val>
                                        </p:tav>
                                        <p:tav tm="100000">
                                          <p:val>
                                            <p:strVal val="#ppt_x"/>
                                          </p:val>
                                        </p:tav>
                                      </p:tavLst>
                                    </p:anim>
                                    <p:anim calcmode="lin" valueType="num">
                                      <p:cBhvr additive="base">
                                        <p:cTn id="31" dur="500" fill="hold"/>
                                        <p:tgtEl>
                                          <p:spTgt spid="2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wipe(up)">
                                      <p:cBhvr>
                                        <p:cTn id="34" dur="500"/>
                                        <p:tgtEl>
                                          <p:spTgt spid="3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2" presetClass="entr" presetSubtype="4" fill="hold" nodeType="after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1+#ppt_h/2"/>
                                          </p:val>
                                        </p:tav>
                                        <p:tav tm="100000">
                                          <p:val>
                                            <p:strVal val="#ppt_y"/>
                                          </p:val>
                                        </p:tav>
                                      </p:tavLst>
                                    </p:anim>
                                  </p:childTnLst>
                                </p:cTn>
                              </p:par>
                            </p:childTnLst>
                          </p:cTn>
                        </p:par>
                        <p:par>
                          <p:cTn id="49" fill="hold">
                            <p:stCondLst>
                              <p:cond delay="3000"/>
                            </p:stCondLst>
                            <p:childTnLst>
                              <p:par>
                                <p:cTn id="50" presetID="2" presetClass="entr" presetSubtype="4" fill="hold" nodeType="after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500" fill="hold"/>
                                        <p:tgtEl>
                                          <p:spTgt spid="16"/>
                                        </p:tgtEl>
                                        <p:attrNameLst>
                                          <p:attrName>ppt_x</p:attrName>
                                        </p:attrNameLst>
                                      </p:cBhvr>
                                      <p:tavLst>
                                        <p:tav tm="0">
                                          <p:val>
                                            <p:strVal val="#ppt_x"/>
                                          </p:val>
                                        </p:tav>
                                        <p:tav tm="100000">
                                          <p:val>
                                            <p:strVal val="#ppt_x"/>
                                          </p:val>
                                        </p:tav>
                                      </p:tavLst>
                                    </p:anim>
                                    <p:anim calcmode="lin" valueType="num">
                                      <p:cBhvr additive="base">
                                        <p:cTn id="53" dur="500" fill="hold"/>
                                        <p:tgtEl>
                                          <p:spTgt spid="16"/>
                                        </p:tgtEl>
                                        <p:attrNameLst>
                                          <p:attrName>ppt_y</p:attrName>
                                        </p:attrNameLst>
                                      </p:cBhvr>
                                      <p:tavLst>
                                        <p:tav tm="0">
                                          <p:val>
                                            <p:strVal val="1+#ppt_h/2"/>
                                          </p:val>
                                        </p:tav>
                                        <p:tav tm="100000">
                                          <p:val>
                                            <p:strVal val="#ppt_y"/>
                                          </p:val>
                                        </p:tav>
                                      </p:tavLst>
                                    </p:anim>
                                  </p:childTnLst>
                                </p:cTn>
                              </p:par>
                            </p:childTnLst>
                          </p:cTn>
                        </p:par>
                        <p:par>
                          <p:cTn id="54" fill="hold">
                            <p:stCondLst>
                              <p:cond delay="3500"/>
                            </p:stCondLst>
                            <p:childTnLst>
                              <p:par>
                                <p:cTn id="55" presetID="2" presetClass="entr" presetSubtype="4" fill="hold" nodeType="afterEffect">
                                  <p:stCondLst>
                                    <p:cond delay="0"/>
                                  </p:stCondLst>
                                  <p:childTnLst>
                                    <p:set>
                                      <p:cBhvr>
                                        <p:cTn id="56" dur="1" fill="hold">
                                          <p:stCondLst>
                                            <p:cond delay="0"/>
                                          </p:stCondLst>
                                        </p:cTn>
                                        <p:tgtEl>
                                          <p:spTgt spid="17"/>
                                        </p:tgtEl>
                                        <p:attrNameLst>
                                          <p:attrName>style.visibility</p:attrName>
                                        </p:attrNameLst>
                                      </p:cBhvr>
                                      <p:to>
                                        <p:strVal val="visible"/>
                                      </p:to>
                                    </p:set>
                                    <p:anim calcmode="lin" valueType="num">
                                      <p:cBhvr additive="base">
                                        <p:cTn id="57" dur="500" fill="hold"/>
                                        <p:tgtEl>
                                          <p:spTgt spid="17"/>
                                        </p:tgtEl>
                                        <p:attrNameLst>
                                          <p:attrName>ppt_x</p:attrName>
                                        </p:attrNameLst>
                                      </p:cBhvr>
                                      <p:tavLst>
                                        <p:tav tm="0">
                                          <p:val>
                                            <p:strVal val="#ppt_x"/>
                                          </p:val>
                                        </p:tav>
                                        <p:tav tm="100000">
                                          <p:val>
                                            <p:strVal val="#ppt_x"/>
                                          </p:val>
                                        </p:tav>
                                      </p:tavLst>
                                    </p:anim>
                                    <p:anim calcmode="lin" valueType="num">
                                      <p:cBhvr additive="base">
                                        <p:cTn id="58" dur="500" fill="hold"/>
                                        <p:tgtEl>
                                          <p:spTgt spid="17"/>
                                        </p:tgtEl>
                                        <p:attrNameLst>
                                          <p:attrName>ppt_y</p:attrName>
                                        </p:attrNameLst>
                                      </p:cBhvr>
                                      <p:tavLst>
                                        <p:tav tm="0">
                                          <p:val>
                                            <p:strVal val="1+#ppt_h/2"/>
                                          </p:val>
                                        </p:tav>
                                        <p:tav tm="100000">
                                          <p:val>
                                            <p:strVal val="#ppt_y"/>
                                          </p:val>
                                        </p:tav>
                                      </p:tavLst>
                                    </p:anim>
                                  </p:childTnLst>
                                </p:cTn>
                              </p:par>
                            </p:childTnLst>
                          </p:cTn>
                        </p:par>
                        <p:par>
                          <p:cTn id="59" fill="hold">
                            <p:stCondLst>
                              <p:cond delay="4000"/>
                            </p:stCondLst>
                            <p:childTnLst>
                              <p:par>
                                <p:cTn id="60" presetID="2" presetClass="entr" presetSubtype="4" fill="hold" nodeType="afterEffect">
                                  <p:stCondLst>
                                    <p:cond delay="0"/>
                                  </p:stCondLst>
                                  <p:childTnLst>
                                    <p:set>
                                      <p:cBhvr>
                                        <p:cTn id="61" dur="1" fill="hold">
                                          <p:stCondLst>
                                            <p:cond delay="0"/>
                                          </p:stCondLst>
                                        </p:cTn>
                                        <p:tgtEl>
                                          <p:spTgt spid="20"/>
                                        </p:tgtEl>
                                        <p:attrNameLst>
                                          <p:attrName>style.visibility</p:attrName>
                                        </p:attrNameLst>
                                      </p:cBhvr>
                                      <p:to>
                                        <p:strVal val="visible"/>
                                      </p:to>
                                    </p:set>
                                    <p:anim calcmode="lin" valueType="num">
                                      <p:cBhvr additive="base">
                                        <p:cTn id="62" dur="500" fill="hold"/>
                                        <p:tgtEl>
                                          <p:spTgt spid="20"/>
                                        </p:tgtEl>
                                        <p:attrNameLst>
                                          <p:attrName>ppt_x</p:attrName>
                                        </p:attrNameLst>
                                      </p:cBhvr>
                                      <p:tavLst>
                                        <p:tav tm="0">
                                          <p:val>
                                            <p:strVal val="#ppt_x"/>
                                          </p:val>
                                        </p:tav>
                                        <p:tav tm="100000">
                                          <p:val>
                                            <p:strVal val="#ppt_x"/>
                                          </p:val>
                                        </p:tav>
                                      </p:tavLst>
                                    </p:anim>
                                    <p:anim calcmode="lin" valueType="num">
                                      <p:cBhvr additive="base">
                                        <p:cTn id="63" dur="500" fill="hold"/>
                                        <p:tgtEl>
                                          <p:spTgt spid="20"/>
                                        </p:tgtEl>
                                        <p:attrNameLst>
                                          <p:attrName>ppt_y</p:attrName>
                                        </p:attrNameLst>
                                      </p:cBhvr>
                                      <p:tavLst>
                                        <p:tav tm="0">
                                          <p:val>
                                            <p:strVal val="1+#ppt_h/2"/>
                                          </p:val>
                                        </p:tav>
                                        <p:tav tm="100000">
                                          <p:val>
                                            <p:strVal val="#ppt_y"/>
                                          </p:val>
                                        </p:tav>
                                      </p:tavLst>
                                    </p:anim>
                                  </p:childTnLst>
                                </p:cTn>
                              </p:par>
                            </p:childTnLst>
                          </p:cTn>
                        </p:par>
                        <p:par>
                          <p:cTn id="64" fill="hold">
                            <p:stCondLst>
                              <p:cond delay="4500"/>
                            </p:stCondLst>
                            <p:childTnLst>
                              <p:par>
                                <p:cTn id="65" presetID="2" presetClass="entr" presetSubtype="4" fill="hold" nodeType="after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ppt_x"/>
                                          </p:val>
                                        </p:tav>
                                        <p:tav tm="100000">
                                          <p:val>
                                            <p:strVal val="#ppt_x"/>
                                          </p:val>
                                        </p:tav>
                                      </p:tavLst>
                                    </p:anim>
                                    <p:anim calcmode="lin" valueType="num">
                                      <p:cBhvr additive="base">
                                        <p:cTn id="6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4" y="186383"/>
            <a:ext cx="1423461" cy="400110"/>
            <a:chOff x="1570751" y="1764953"/>
            <a:chExt cx="1635843"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09"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心得体会</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grpSp>
        <p:nvGrpSpPr>
          <p:cNvPr id="17" name="组合 16"/>
          <p:cNvGrpSpPr/>
          <p:nvPr/>
        </p:nvGrpSpPr>
        <p:grpSpPr>
          <a:xfrm>
            <a:off x="1460045" y="1070391"/>
            <a:ext cx="10113938" cy="4455974"/>
            <a:chOff x="1005064" y="839449"/>
            <a:chExt cx="10113938" cy="4455974"/>
          </a:xfrm>
        </p:grpSpPr>
        <p:sp>
          <p:nvSpPr>
            <p:cNvPr id="21" name="椭圆 20"/>
            <p:cNvSpPr/>
            <p:nvPr/>
          </p:nvSpPr>
          <p:spPr>
            <a:xfrm>
              <a:off x="7723655" y="918279"/>
              <a:ext cx="3309105" cy="3233996"/>
            </a:xfrm>
            <a:prstGeom prst="ellipse">
              <a:avLst/>
            </a:prstGeom>
            <a:solidFill>
              <a:srgbClr val="C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1792590" y="4290684"/>
              <a:ext cx="475964" cy="48330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微软雅黑" panose="020B0503020204020204" pitchFamily="34" charset="-122"/>
                  <a:ea typeface="微软雅黑" panose="020B0503020204020204" pitchFamily="34" charset="-122"/>
                </a:rPr>
                <a:t>1</a:t>
              </a:r>
              <a:endParaRPr lang="zh-CN" altLang="en-US" sz="3200" dirty="0">
                <a:latin typeface="微软雅黑" panose="020B0503020204020204" pitchFamily="34" charset="-122"/>
                <a:ea typeface="微软雅黑" panose="020B0503020204020204" pitchFamily="34" charset="-122"/>
              </a:endParaRPr>
            </a:p>
          </p:txBody>
        </p:sp>
        <p:sp>
          <p:nvSpPr>
            <p:cNvPr id="23" name="椭圆 22"/>
            <p:cNvSpPr/>
            <p:nvPr/>
          </p:nvSpPr>
          <p:spPr>
            <a:xfrm>
              <a:off x="4355908" y="4290684"/>
              <a:ext cx="475964" cy="48330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微软雅黑" panose="020B0503020204020204" pitchFamily="34" charset="-122"/>
                  <a:ea typeface="微软雅黑" panose="020B0503020204020204" pitchFamily="34" charset="-122"/>
                </a:rPr>
                <a:t>2</a:t>
              </a:r>
              <a:endParaRPr lang="zh-CN" altLang="en-US" sz="3200" dirty="0">
                <a:latin typeface="微软雅黑" panose="020B0503020204020204" pitchFamily="34" charset="-122"/>
                <a:ea typeface="微软雅黑" panose="020B0503020204020204" pitchFamily="34" charset="-122"/>
              </a:endParaRPr>
            </a:p>
          </p:txBody>
        </p:sp>
        <p:sp>
          <p:nvSpPr>
            <p:cNvPr id="24" name="椭圆 23"/>
            <p:cNvSpPr/>
            <p:nvPr/>
          </p:nvSpPr>
          <p:spPr>
            <a:xfrm>
              <a:off x="6775997" y="4290684"/>
              <a:ext cx="475964" cy="48330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微软雅黑" panose="020B0503020204020204" pitchFamily="34" charset="-122"/>
                  <a:ea typeface="微软雅黑" panose="020B0503020204020204" pitchFamily="34" charset="-122"/>
                </a:rPr>
                <a:t>3</a:t>
              </a:r>
              <a:endParaRPr lang="zh-CN" altLang="en-US" sz="3200" dirty="0">
                <a:latin typeface="微软雅黑" panose="020B0503020204020204" pitchFamily="34" charset="-122"/>
                <a:ea typeface="微软雅黑" panose="020B0503020204020204" pitchFamily="34" charset="-122"/>
              </a:endParaRPr>
            </a:p>
          </p:txBody>
        </p:sp>
        <p:sp>
          <p:nvSpPr>
            <p:cNvPr id="25" name="椭圆 24"/>
            <p:cNvSpPr/>
            <p:nvPr/>
          </p:nvSpPr>
          <p:spPr>
            <a:xfrm>
              <a:off x="9262357" y="4290684"/>
              <a:ext cx="475964" cy="48330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微软雅黑" panose="020B0503020204020204" pitchFamily="34" charset="-122"/>
                  <a:ea typeface="微软雅黑" panose="020B0503020204020204" pitchFamily="34" charset="-122"/>
                </a:rPr>
                <a:t>4</a:t>
              </a:r>
              <a:endParaRPr lang="zh-CN" altLang="en-US" sz="3200"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7723655" y="1618724"/>
              <a:ext cx="3395347" cy="1569660"/>
            </a:xfrm>
            <a:prstGeom prst="rect">
              <a:avLst/>
            </a:prstGeom>
            <a:noFill/>
          </p:spPr>
          <p:txBody>
            <a:bodyPr wrap="square" rtlCol="0">
              <a:spAutoFit/>
            </a:bodyPr>
            <a:lstStyle/>
            <a:p>
              <a:pPr algn="ctr"/>
              <a:r>
                <a:rPr lang="zh-CN" altLang="en-US" sz="4800" dirty="0" smtClean="0">
                  <a:solidFill>
                    <a:schemeClr val="bg1"/>
                  </a:solidFill>
                  <a:latin typeface="华康俪金黑W8(P)" panose="020B0800000000000000" pitchFamily="34" charset="-122"/>
                  <a:ea typeface="华康俪金黑W8(P)" panose="020B0800000000000000" pitchFamily="34" charset="-122"/>
                </a:rPr>
                <a:t>伟大的革命精神</a:t>
              </a:r>
              <a:endParaRPr lang="zh-CN" altLang="en-US" sz="4800" dirty="0">
                <a:solidFill>
                  <a:schemeClr val="bg1"/>
                </a:solidFill>
                <a:latin typeface="华康俪金黑W8(P)" panose="020B0800000000000000" pitchFamily="34" charset="-122"/>
                <a:ea typeface="华康俪金黑W8(P)" panose="020B0800000000000000" pitchFamily="34" charset="-122"/>
              </a:endParaRPr>
            </a:p>
          </p:txBody>
        </p:sp>
        <p:sp>
          <p:nvSpPr>
            <p:cNvPr id="27" name="矩形 26"/>
            <p:cNvSpPr/>
            <p:nvPr/>
          </p:nvSpPr>
          <p:spPr>
            <a:xfrm>
              <a:off x="1098003" y="1094282"/>
              <a:ext cx="5872423" cy="305799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98003" y="839449"/>
              <a:ext cx="5872423" cy="254833"/>
            </a:xfrm>
            <a:prstGeom prst="rect">
              <a:avLst/>
            </a:prstGeom>
            <a:solidFill>
              <a:srgbClr val="C00000"/>
            </a:solidFill>
            <a:ln w="31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1005064" y="4956869"/>
              <a:ext cx="2051015" cy="338554"/>
            </a:xfrm>
            <a:prstGeom prst="rect">
              <a:avLst/>
            </a:prstGeom>
            <a:noFill/>
          </p:spPr>
          <p:txBody>
            <a:bodyPr wrap="square" rtlCol="0">
              <a:spAutoFit/>
            </a:bodyPr>
            <a:lstStyle/>
            <a:p>
              <a:pPr algn="ct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rPr>
                <a:t>五四精神</a:t>
              </a:r>
              <a:endPar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3568382" y="4956869"/>
              <a:ext cx="2051015" cy="338554"/>
            </a:xfrm>
            <a:prstGeom prst="rect">
              <a:avLst/>
            </a:prstGeom>
            <a:noFill/>
          </p:spPr>
          <p:txBody>
            <a:bodyPr wrap="square" rtlCol="0">
              <a:spAutoFit/>
            </a:bodyPr>
            <a:lstStyle/>
            <a:p>
              <a:pPr algn="ct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rPr>
                <a:t>长征精神</a:t>
              </a:r>
              <a:endPar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5988471" y="4956869"/>
              <a:ext cx="2051015" cy="338554"/>
            </a:xfrm>
            <a:prstGeom prst="rect">
              <a:avLst/>
            </a:prstGeom>
            <a:noFill/>
          </p:spPr>
          <p:txBody>
            <a:bodyPr wrap="square" rtlCol="0">
              <a:spAutoFit/>
            </a:bodyPr>
            <a:lstStyle/>
            <a:p>
              <a:pPr algn="ct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井冈山</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rPr>
                <a:t>精神</a:t>
              </a:r>
              <a:endPar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8474831" y="4956869"/>
              <a:ext cx="2051015" cy="338554"/>
            </a:xfrm>
            <a:prstGeom prst="rect">
              <a:avLst/>
            </a:prstGeom>
            <a:noFill/>
          </p:spPr>
          <p:txBody>
            <a:bodyPr wrap="square" rtlCol="0">
              <a:spAutoFit/>
            </a:bodyPr>
            <a:lstStyle/>
            <a:p>
              <a:pPr algn="ct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rPr>
                <a:t>延安精神</a:t>
              </a:r>
              <a:endPar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endParaRPr>
            </a:p>
          </p:txBody>
        </p:sp>
      </p:grpSp>
      <p:pic>
        <p:nvPicPr>
          <p:cNvPr id="7170" name="Picture 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527845" y="1070391"/>
            <a:ext cx="5897562" cy="327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29597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4" name="图片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683577" y="1159748"/>
            <a:ext cx="824845" cy="807000"/>
          </a:xfrm>
          <a:prstGeom prst="rect">
            <a:avLst/>
          </a:prstGeom>
        </p:spPr>
      </p:pic>
      <p:pic>
        <p:nvPicPr>
          <p:cNvPr id="5" name="图片 4"/>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2143611" y="3807237"/>
            <a:ext cx="7988633" cy="2866957"/>
          </a:xfrm>
          <a:prstGeom prst="rect">
            <a:avLst/>
          </a:prstGeom>
        </p:spPr>
      </p:pic>
      <p:pic>
        <p:nvPicPr>
          <p:cNvPr id="6" name="图片 5"/>
          <p:cNvPicPr>
            <a:picLocks noChangeAspect="1"/>
          </p:cNvPicPr>
          <p:nvPr/>
        </p:nvPicPr>
        <p:blipFill rotWithShape="1">
          <a:blip r:embed="rId6" cstate="email">
            <a:extLst>
              <a:ext uri="{28A0092B-C50C-407E-A947-70E740481C1C}">
                <a14:useLocalDpi xmlns:a14="http://schemas.microsoft.com/office/drawing/2010/main"/>
              </a:ext>
            </a:extLst>
          </a:blip>
          <a:srcRect/>
          <a:stretch/>
        </p:blipFill>
        <p:spPr>
          <a:xfrm>
            <a:off x="650690" y="3919612"/>
            <a:ext cx="1676340" cy="2337232"/>
          </a:xfrm>
          <a:prstGeom prst="rect">
            <a:avLst/>
          </a:prstGeom>
        </p:spPr>
      </p:pic>
      <p:pic>
        <p:nvPicPr>
          <p:cNvPr id="7" name="图片 6"/>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9739371" y="4034415"/>
            <a:ext cx="1700147" cy="2219439"/>
          </a:xfrm>
          <a:prstGeom prst="rect">
            <a:avLst/>
          </a:prstGeom>
        </p:spPr>
      </p:pic>
      <p:pic>
        <p:nvPicPr>
          <p:cNvPr id="8" name="图片 7"/>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650690" y="898619"/>
            <a:ext cx="2706813" cy="1203743"/>
          </a:xfrm>
          <a:prstGeom prst="rect">
            <a:avLst/>
          </a:prstGeom>
        </p:spPr>
      </p:pic>
      <p:pic>
        <p:nvPicPr>
          <p:cNvPr id="9" name="图片 8"/>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139700" y="5278488"/>
            <a:ext cx="12763500" cy="1844636"/>
          </a:xfrm>
          <a:prstGeom prst="rect">
            <a:avLst/>
          </a:prstGeom>
        </p:spPr>
      </p:pic>
      <p:sp>
        <p:nvSpPr>
          <p:cNvPr id="3" name="文本框 2"/>
          <p:cNvSpPr txBox="1"/>
          <p:nvPr/>
        </p:nvSpPr>
        <p:spPr>
          <a:xfrm>
            <a:off x="4772561" y="2471494"/>
            <a:ext cx="2646878" cy="830997"/>
          </a:xfrm>
          <a:prstGeom prst="rect">
            <a:avLst/>
          </a:prstGeom>
          <a:noFill/>
        </p:spPr>
        <p:txBody>
          <a:bodyPr wrap="none" rtlCol="0">
            <a:spAutoFit/>
          </a:bodyPr>
          <a:lstStyle/>
          <a:p>
            <a:r>
              <a:rPr lang="zh-CN" altLang="en-US" sz="4800" b="1" dirty="0">
                <a:blipFill dpi="0" rotWithShape="1">
                  <a:blip r:embed="rId10"/>
                  <a:srcRect/>
                  <a:tile tx="0" ty="0" sx="100000" sy="100000" flip="none" algn="tl"/>
                </a:blipFill>
                <a:latin typeface="微软雅黑" panose="020B0503020204020204" pitchFamily="34" charset="-122"/>
                <a:ea typeface="微软雅黑" panose="020B0503020204020204" pitchFamily="34" charset="-122"/>
              </a:rPr>
              <a:t>感谢聆听</a:t>
            </a:r>
          </a:p>
        </p:txBody>
      </p:sp>
      <p:pic>
        <p:nvPicPr>
          <p:cNvPr id="12" name="图片 11"/>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7952280" y="0"/>
            <a:ext cx="4239719" cy="3594100"/>
          </a:xfrm>
          <a:prstGeom prst="rect">
            <a:avLst/>
          </a:prstGeom>
        </p:spPr>
      </p:pic>
    </p:spTree>
    <p:extLst>
      <p:ext uri="{BB962C8B-B14F-4D97-AF65-F5344CB8AC3E}">
        <p14:creationId xmlns:p14="http://schemas.microsoft.com/office/powerpoint/2010/main" val="254122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outVertical)">
                                      <p:cBhvr>
                                        <p:cTn id="7" dur="500"/>
                                        <p:tgtEl>
                                          <p:spTgt spid="9"/>
                                        </p:tgtEl>
                                      </p:cBhvr>
                                    </p:animEffect>
                                  </p:childTnLst>
                                </p:cTn>
                              </p:par>
                            </p:childTnLst>
                          </p:cTn>
                        </p:par>
                        <p:par>
                          <p:cTn id="8" fill="hold">
                            <p:stCondLst>
                              <p:cond delay="500"/>
                            </p:stCondLst>
                            <p:childTnLst>
                              <p:par>
                                <p:cTn id="9" presetID="37"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900" decel="100000" fill="hold"/>
                                        <p:tgtEl>
                                          <p:spTgt spid="4"/>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 presetClass="entr" presetSubtype="6"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500" fill="hold"/>
                                        <p:tgtEl>
                                          <p:spTgt spid="8"/>
                                        </p:tgtEl>
                                        <p:attrNameLst>
                                          <p:attrName>ppt_x</p:attrName>
                                        </p:attrNameLst>
                                      </p:cBhvr>
                                      <p:tavLst>
                                        <p:tav tm="0">
                                          <p:val>
                                            <p:strVal val="1+#ppt_w/2"/>
                                          </p:val>
                                        </p:tav>
                                        <p:tav tm="100000">
                                          <p:val>
                                            <p:strVal val="#ppt_x"/>
                                          </p:val>
                                        </p:tav>
                                      </p:tavLst>
                                    </p:anim>
                                    <p:anim calcmode="lin" valueType="num">
                                      <p:cBhvr additive="base">
                                        <p:cTn id="34" dur="500" fill="hold"/>
                                        <p:tgtEl>
                                          <p:spTgt spid="8"/>
                                        </p:tgtEl>
                                        <p:attrNameLst>
                                          <p:attrName>ppt_y</p:attrName>
                                        </p:attrNameLst>
                                      </p:cBhvr>
                                      <p:tavLst>
                                        <p:tav tm="0">
                                          <p:val>
                                            <p:strVal val="1+#ppt_h/2"/>
                                          </p:val>
                                        </p:tav>
                                        <p:tav tm="100000">
                                          <p:val>
                                            <p:strVal val="#ppt_y"/>
                                          </p:val>
                                        </p:tav>
                                      </p:tavLst>
                                    </p:anim>
                                  </p:childTnLst>
                                </p:cTn>
                              </p:par>
                            </p:childTnLst>
                          </p:cTn>
                        </p:par>
                        <p:par>
                          <p:cTn id="35" fill="hold">
                            <p:stCondLst>
                              <p:cond delay="2000"/>
                            </p:stCondLst>
                            <p:childTnLst>
                              <p:par>
                                <p:cTn id="36" presetID="22" presetClass="entr" presetSubtype="2" fill="hold" nodeType="after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wipe(right)">
                                      <p:cBhvr>
                                        <p:cTn id="38" dur="500"/>
                                        <p:tgtEl>
                                          <p:spTgt spid="12"/>
                                        </p:tgtEl>
                                      </p:cBhvr>
                                    </p:animEffect>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wipe(left)">
                                      <p:cBhvr>
                                        <p:cTn id="4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118775" y="4358243"/>
            <a:ext cx="5954447" cy="2136929"/>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9715088" y="4599561"/>
            <a:ext cx="1267230" cy="1654292"/>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650690" y="898619"/>
            <a:ext cx="2706813" cy="1203743"/>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7952280" y="0"/>
            <a:ext cx="4239719" cy="3594100"/>
          </a:xfrm>
          <a:prstGeom prst="rect">
            <a:avLst/>
          </a:prstGeom>
        </p:spPr>
      </p:pic>
      <p:grpSp>
        <p:nvGrpSpPr>
          <p:cNvPr id="13" name="组合 12"/>
          <p:cNvGrpSpPr/>
          <p:nvPr/>
        </p:nvGrpSpPr>
        <p:grpSpPr>
          <a:xfrm>
            <a:off x="173164" y="186383"/>
            <a:ext cx="910500" cy="400110"/>
            <a:chOff x="1570751" y="1764953"/>
            <a:chExt cx="1046348"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801714"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背景</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4742372" y="2704192"/>
            <a:ext cx="6419815" cy="787854"/>
            <a:chOff x="3302715" y="2319795"/>
            <a:chExt cx="4635021" cy="556758"/>
          </a:xfrm>
        </p:grpSpPr>
        <p:pic>
          <p:nvPicPr>
            <p:cNvPr id="17" name="图片 16"/>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302715" y="2339120"/>
              <a:ext cx="463041" cy="463608"/>
            </a:xfrm>
            <a:prstGeom prst="rect">
              <a:avLst/>
            </a:prstGeom>
          </p:spPr>
        </p:pic>
        <p:sp>
          <p:nvSpPr>
            <p:cNvPr id="18" name="Rectangle 44"/>
            <p:cNvSpPr>
              <a:spLocks noChangeArrowheads="1"/>
            </p:cNvSpPr>
            <p:nvPr/>
          </p:nvSpPr>
          <p:spPr bwMode="auto">
            <a:xfrm>
              <a:off x="3710287" y="2319795"/>
              <a:ext cx="4227449" cy="556758"/>
            </a:xfrm>
            <a:prstGeom prst="rect">
              <a:avLst/>
            </a:prstGeom>
            <a:noFill/>
            <a:ln w="9525" algn="ctr">
              <a:noFill/>
              <a:miter lim="800000"/>
              <a:headEnd/>
              <a:tailEnd/>
            </a:ln>
          </p:spPr>
          <p:txBody>
            <a:bodyPr wrap="square" lIns="109678" tIns="54838" rIns="109678" bIns="54838">
              <a:spAutoFit/>
            </a:bodyPr>
            <a:lstStyle/>
            <a:p>
              <a:pPr eaLnBrk="0" hangingPunct="0"/>
              <a:r>
                <a:rPr lang="zh-CN" altLang="en-US" sz="4400" b="1" dirty="0" smtClean="0">
                  <a:solidFill>
                    <a:srgbClr val="C00000"/>
                  </a:solidFill>
                  <a:latin typeface="微软雅黑" pitchFamily="34" charset="-122"/>
                  <a:ea typeface="微软雅黑" pitchFamily="34" charset="-122"/>
                </a:rPr>
                <a:t>背景</a:t>
              </a:r>
              <a:endParaRPr lang="en-US" altLang="zh-CN" sz="4400" b="1" dirty="0">
                <a:solidFill>
                  <a:srgbClr val="C00000"/>
                </a:solidFill>
                <a:latin typeface="微软雅黑" pitchFamily="34" charset="-122"/>
                <a:ea typeface="微软雅黑" pitchFamily="34" charset="-122"/>
              </a:endParaRPr>
            </a:p>
          </p:txBody>
        </p:sp>
      </p:grpSp>
      <p:pic>
        <p:nvPicPr>
          <p:cNvPr id="19" name="图片 18"/>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0" y="4429030"/>
            <a:ext cx="2476912" cy="1824823"/>
          </a:xfrm>
          <a:prstGeom prst="rect">
            <a:avLst/>
          </a:prstGeom>
        </p:spPr>
      </p:pic>
      <p:pic>
        <p:nvPicPr>
          <p:cNvPr id="20" name="图片 19"/>
          <p:cNvPicPr>
            <a:picLocks noChangeAspect="1"/>
          </p:cNvPicPr>
          <p:nvPr/>
        </p:nvPicPr>
        <p:blipFill rotWithShape="1">
          <a:blip r:embed="rId12" cstate="email">
            <a:extLst>
              <a:ext uri="{28A0092B-C50C-407E-A947-70E740481C1C}">
                <a14:useLocalDpi xmlns:a14="http://schemas.microsoft.com/office/drawing/2010/main"/>
              </a:ext>
            </a:extLst>
          </a:blip>
          <a:srcRect l="-822"/>
          <a:stretch/>
        </p:blipFill>
        <p:spPr>
          <a:xfrm flipH="1">
            <a:off x="10752999" y="3246702"/>
            <a:ext cx="1461155" cy="3007151"/>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3" cstate="email">
            <a:extLst>
              <a:ext uri="{28A0092B-C50C-407E-A947-70E740481C1C}">
                <a14:useLocalDpi xmlns:a14="http://schemas.microsoft.com/office/drawing/2010/main"/>
              </a:ext>
            </a:extLst>
          </a:blip>
          <a:srcRect/>
          <a:stretch/>
        </p:blipFill>
        <p:spPr>
          <a:xfrm>
            <a:off x="1909095" y="4644324"/>
            <a:ext cx="1249485" cy="1742091"/>
          </a:xfrm>
          <a:prstGeom prst="rect">
            <a:avLst/>
          </a:prstGeom>
        </p:spPr>
      </p:pic>
      <p:pic>
        <p:nvPicPr>
          <p:cNvPr id="9" name="图片 8"/>
          <p:cNvPicPr>
            <a:picLocks noChangeAspect="1"/>
          </p:cNvPicPr>
          <p:nvPr/>
        </p:nvPicPr>
        <p:blipFill>
          <a:blip r:embed="rId14" cstate="email">
            <a:extLst>
              <a:ext uri="{28A0092B-C50C-407E-A947-70E740481C1C}">
                <a14:useLocalDpi xmlns:a14="http://schemas.microsoft.com/office/drawing/2010/main"/>
              </a:ext>
            </a:extLst>
          </a:blip>
          <a:stretch>
            <a:fillRect/>
          </a:stretch>
        </p:blipFill>
        <p:spPr>
          <a:xfrm>
            <a:off x="-139700" y="5278488"/>
            <a:ext cx="12763500" cy="1844636"/>
          </a:xfrm>
          <a:prstGeom prst="rect">
            <a:avLst/>
          </a:prstGeom>
        </p:spPr>
      </p:pic>
    </p:spTree>
    <p:extLst>
      <p:ext uri="{BB962C8B-B14F-4D97-AF65-F5344CB8AC3E}">
        <p14:creationId xmlns:p14="http://schemas.microsoft.com/office/powerpoint/2010/main" val="3666189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2" presetClass="entr" presetSubtype="4"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ppt_x"/>
                                          </p:val>
                                        </p:tav>
                                        <p:tav tm="100000">
                                          <p:val>
                                            <p:strVal val="#ppt_x"/>
                                          </p:val>
                                        </p:tav>
                                      </p:tavLst>
                                    </p:anim>
                                    <p:anim calcmode="lin" valueType="num">
                                      <p:cBhvr additive="base">
                                        <p:cTn id="4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341491" y="5379512"/>
            <a:ext cx="3509019" cy="1259315"/>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42338" y="5484269"/>
            <a:ext cx="699962" cy="913758"/>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38480"/>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32079" y="1"/>
            <a:ext cx="1759920" cy="1491922"/>
          </a:xfrm>
          <a:prstGeom prst="rect">
            <a:avLst/>
          </a:prstGeom>
        </p:spPr>
      </p:pic>
      <p:grpSp>
        <p:nvGrpSpPr>
          <p:cNvPr id="13" name="组合 12"/>
          <p:cNvGrpSpPr/>
          <p:nvPr/>
        </p:nvGrpSpPr>
        <p:grpSpPr>
          <a:xfrm>
            <a:off x="173164" y="186383"/>
            <a:ext cx="910500" cy="400110"/>
            <a:chOff x="1570751" y="1764953"/>
            <a:chExt cx="1046348"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801714"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背景</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2" y="5450986"/>
            <a:ext cx="700674" cy="976913"/>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pic>
        <p:nvPicPr>
          <p:cNvPr id="1026" name="Picture 2"/>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73163" y="1639067"/>
            <a:ext cx="4585578" cy="2538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5603931" y="1323064"/>
            <a:ext cx="5497859" cy="3170099"/>
          </a:xfrm>
          <a:prstGeom prst="rect">
            <a:avLst/>
          </a:prstGeom>
          <a:noFill/>
        </p:spPr>
        <p:txBody>
          <a:bodyPr wrap="square" rtlCol="0">
            <a:spAutoFit/>
          </a:bodyPr>
          <a:lstStyle/>
          <a:p>
            <a:r>
              <a:rPr lang="zh-CN" altLang="en-US" sz="2000" dirty="0" smtClean="0"/>
              <a:t>        思想政治理论课的实践，可以帮助</a:t>
            </a:r>
            <a:r>
              <a:rPr lang="zh-CN" altLang="en-US" sz="2000" dirty="0"/>
              <a:t>大学生感受近代以来重大事件对中国历史发展进程的影响，学会活学活用毛泽东思想活的灵魂，认识到中国化马克思主义形成并指导现代</a:t>
            </a:r>
            <a:r>
              <a:rPr lang="zh-CN" altLang="en-US" sz="2000" dirty="0">
                <a:solidFill>
                  <a:srgbClr val="FF0000"/>
                </a:solidFill>
              </a:rPr>
              <a:t>中国革命与建设的历史必然性</a:t>
            </a:r>
            <a:r>
              <a:rPr lang="zh-CN" altLang="en-US" sz="2000" dirty="0" smtClean="0"/>
              <a:t>。</a:t>
            </a:r>
            <a:endParaRPr lang="en-US" altLang="zh-CN" sz="2000" dirty="0"/>
          </a:p>
          <a:p>
            <a:r>
              <a:rPr lang="en-US" altLang="zh-CN" sz="2000" dirty="0" smtClean="0"/>
              <a:t>        </a:t>
            </a:r>
            <a:r>
              <a:rPr lang="zh-CN" altLang="en-US" sz="2000" dirty="0" smtClean="0"/>
              <a:t>也可以帮助</a:t>
            </a:r>
            <a:r>
              <a:rPr lang="zh-CN" altLang="en-US" sz="2000" dirty="0"/>
              <a:t>大学生塑造崇高的人格品格，弘扬伟大的爱国主义精神，确立正确的</a:t>
            </a:r>
            <a:r>
              <a:rPr lang="zh-CN" altLang="en-US" sz="2000" dirty="0">
                <a:solidFill>
                  <a:srgbClr val="FF0000"/>
                </a:solidFill>
              </a:rPr>
              <a:t>世界观、人生观和价值观</a:t>
            </a:r>
            <a:r>
              <a:rPr lang="zh-CN" altLang="en-US" sz="2000" dirty="0"/>
              <a:t>，树立学习老一辈无产阶级革命家光辉人格的理想信念，并培养、提高学生做实地调查与研究的能力与</a:t>
            </a:r>
            <a:r>
              <a:rPr lang="zh-CN" altLang="en-US" sz="2000" dirty="0" smtClean="0"/>
              <a:t>素质。</a:t>
            </a:r>
            <a:endParaRPr lang="zh-CN" altLang="en-US" sz="2000" dirty="0"/>
          </a:p>
        </p:txBody>
      </p:sp>
    </p:spTree>
    <p:extLst>
      <p:ext uri="{BB962C8B-B14F-4D97-AF65-F5344CB8AC3E}">
        <p14:creationId xmlns:p14="http://schemas.microsoft.com/office/powerpoint/2010/main" val="3556524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341491" y="5379512"/>
            <a:ext cx="3509019" cy="1259315"/>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42338" y="5484269"/>
            <a:ext cx="699962" cy="913758"/>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38480"/>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32079" y="1"/>
            <a:ext cx="1759920" cy="1491922"/>
          </a:xfrm>
          <a:prstGeom prst="rect">
            <a:avLst/>
          </a:prstGeom>
        </p:spPr>
      </p:pic>
      <p:grpSp>
        <p:nvGrpSpPr>
          <p:cNvPr id="13" name="组合 12"/>
          <p:cNvGrpSpPr/>
          <p:nvPr/>
        </p:nvGrpSpPr>
        <p:grpSpPr>
          <a:xfrm>
            <a:off x="173164" y="186383"/>
            <a:ext cx="910500" cy="400110"/>
            <a:chOff x="1570751" y="1764953"/>
            <a:chExt cx="1046348"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801714"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背景</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2" y="5450986"/>
            <a:ext cx="700674" cy="976913"/>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sp>
        <p:nvSpPr>
          <p:cNvPr id="4" name="TextBox 3"/>
          <p:cNvSpPr txBox="1"/>
          <p:nvPr/>
        </p:nvSpPr>
        <p:spPr>
          <a:xfrm>
            <a:off x="6242050" y="1929555"/>
            <a:ext cx="5497859" cy="2246769"/>
          </a:xfrm>
          <a:prstGeom prst="rect">
            <a:avLst/>
          </a:prstGeom>
          <a:noFill/>
        </p:spPr>
        <p:txBody>
          <a:bodyPr wrap="square" rtlCol="0">
            <a:spAutoFit/>
          </a:bodyPr>
          <a:lstStyle/>
          <a:p>
            <a:r>
              <a:rPr lang="en-US" altLang="zh-CN" sz="2000" dirty="0"/>
              <a:t> </a:t>
            </a:r>
            <a:r>
              <a:rPr lang="en-US" altLang="zh-CN" sz="2000" dirty="0" smtClean="0"/>
              <a:t>      </a:t>
            </a:r>
            <a:r>
              <a:rPr lang="zh-CN" altLang="en-US" sz="2000" dirty="0" smtClean="0"/>
              <a:t>引导</a:t>
            </a:r>
            <a:r>
              <a:rPr lang="zh-CN" altLang="en-US" sz="2000" dirty="0"/>
              <a:t>学生正确把握马克思主义基本理论与中国实践相结合过程中形成的毛泽东思想和中国特色社会主义理论体系的基本内容和精神实质，深刻认识习近平新时代中国特色社会主义思想的传承性、创新性、科学性，牢固树立中国特色社会主义的</a:t>
            </a:r>
            <a:r>
              <a:rPr lang="zh-CN" altLang="en-US" sz="2000" dirty="0">
                <a:solidFill>
                  <a:srgbClr val="FF0000"/>
                </a:solidFill>
              </a:rPr>
              <a:t>道路自信、理论自信、制度自信和文化自信</a:t>
            </a:r>
            <a:r>
              <a:rPr lang="zh-CN" altLang="en-US" sz="2000" dirty="0"/>
              <a:t>。</a:t>
            </a:r>
          </a:p>
        </p:txBody>
      </p:sp>
      <p:pic>
        <p:nvPicPr>
          <p:cNvPr id="2050" name="Picture 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1491923"/>
            <a:ext cx="5894167" cy="33320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77228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18367"/>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118775" y="4358243"/>
            <a:ext cx="5954447" cy="2136929"/>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9715088" y="4599561"/>
            <a:ext cx="1267230" cy="1654292"/>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650690" y="898619"/>
            <a:ext cx="2706813" cy="1203743"/>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7952280" y="0"/>
            <a:ext cx="4239719" cy="3594100"/>
          </a:xfrm>
          <a:prstGeom prst="rect">
            <a:avLst/>
          </a:prstGeom>
        </p:spPr>
      </p:pic>
      <p:grpSp>
        <p:nvGrpSpPr>
          <p:cNvPr id="13" name="组合 12"/>
          <p:cNvGrpSpPr/>
          <p:nvPr/>
        </p:nvGrpSpPr>
        <p:grpSpPr>
          <a:xfrm>
            <a:off x="173164" y="186383"/>
            <a:ext cx="1423461" cy="400110"/>
            <a:chOff x="1570751" y="1764953"/>
            <a:chExt cx="1635844"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10"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红色话剧</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4289639" y="2763981"/>
            <a:ext cx="6419815" cy="787854"/>
            <a:chOff x="3302715" y="2319795"/>
            <a:chExt cx="4635021" cy="556758"/>
          </a:xfrm>
        </p:grpSpPr>
        <p:pic>
          <p:nvPicPr>
            <p:cNvPr id="17" name="图片 16"/>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302715" y="2339120"/>
              <a:ext cx="463041" cy="463608"/>
            </a:xfrm>
            <a:prstGeom prst="rect">
              <a:avLst/>
            </a:prstGeom>
          </p:spPr>
        </p:pic>
        <p:sp>
          <p:nvSpPr>
            <p:cNvPr id="18" name="Rectangle 44"/>
            <p:cNvSpPr>
              <a:spLocks noChangeArrowheads="1"/>
            </p:cNvSpPr>
            <p:nvPr/>
          </p:nvSpPr>
          <p:spPr bwMode="auto">
            <a:xfrm>
              <a:off x="3710287" y="2319795"/>
              <a:ext cx="4227449" cy="556758"/>
            </a:xfrm>
            <a:prstGeom prst="rect">
              <a:avLst/>
            </a:prstGeom>
            <a:noFill/>
            <a:ln w="9525" algn="ctr">
              <a:noFill/>
              <a:miter lim="800000"/>
              <a:headEnd/>
              <a:tailEnd/>
            </a:ln>
          </p:spPr>
          <p:txBody>
            <a:bodyPr wrap="square" lIns="109678" tIns="54838" rIns="109678" bIns="54838">
              <a:spAutoFit/>
            </a:bodyPr>
            <a:lstStyle/>
            <a:p>
              <a:pPr eaLnBrk="0" hangingPunct="0"/>
              <a:r>
                <a:rPr lang="zh-CN" altLang="en-US" sz="4400" b="1" dirty="0" smtClean="0">
                  <a:solidFill>
                    <a:srgbClr val="C00000"/>
                  </a:solidFill>
                  <a:latin typeface="微软雅黑" pitchFamily="34" charset="-122"/>
                  <a:ea typeface="微软雅黑" pitchFamily="34" charset="-122"/>
                </a:rPr>
                <a:t>红色话剧</a:t>
              </a:r>
              <a:endParaRPr lang="en-US" altLang="zh-CN" sz="4400" b="1" dirty="0">
                <a:solidFill>
                  <a:srgbClr val="C00000"/>
                </a:solidFill>
                <a:latin typeface="微软雅黑" pitchFamily="34" charset="-122"/>
                <a:ea typeface="微软雅黑" pitchFamily="34" charset="-122"/>
              </a:endParaRPr>
            </a:p>
          </p:txBody>
        </p:sp>
      </p:grpSp>
      <p:pic>
        <p:nvPicPr>
          <p:cNvPr id="19" name="图片 18"/>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0" y="4429030"/>
            <a:ext cx="2476912" cy="1824823"/>
          </a:xfrm>
          <a:prstGeom prst="rect">
            <a:avLst/>
          </a:prstGeom>
        </p:spPr>
      </p:pic>
      <p:pic>
        <p:nvPicPr>
          <p:cNvPr id="20" name="图片 19"/>
          <p:cNvPicPr>
            <a:picLocks noChangeAspect="1"/>
          </p:cNvPicPr>
          <p:nvPr/>
        </p:nvPicPr>
        <p:blipFill rotWithShape="1">
          <a:blip r:embed="rId12" cstate="email">
            <a:extLst>
              <a:ext uri="{28A0092B-C50C-407E-A947-70E740481C1C}">
                <a14:useLocalDpi xmlns:a14="http://schemas.microsoft.com/office/drawing/2010/main"/>
              </a:ext>
            </a:extLst>
          </a:blip>
          <a:srcRect l="-822"/>
          <a:stretch/>
        </p:blipFill>
        <p:spPr>
          <a:xfrm flipH="1">
            <a:off x="10752999" y="3246702"/>
            <a:ext cx="1461155" cy="3007151"/>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3" cstate="email">
            <a:extLst>
              <a:ext uri="{28A0092B-C50C-407E-A947-70E740481C1C}">
                <a14:useLocalDpi xmlns:a14="http://schemas.microsoft.com/office/drawing/2010/main"/>
              </a:ext>
            </a:extLst>
          </a:blip>
          <a:srcRect/>
          <a:stretch/>
        </p:blipFill>
        <p:spPr>
          <a:xfrm>
            <a:off x="1909095" y="4644324"/>
            <a:ext cx="1249485" cy="1742091"/>
          </a:xfrm>
          <a:prstGeom prst="rect">
            <a:avLst/>
          </a:prstGeom>
        </p:spPr>
      </p:pic>
      <p:pic>
        <p:nvPicPr>
          <p:cNvPr id="9" name="图片 8"/>
          <p:cNvPicPr>
            <a:picLocks noChangeAspect="1"/>
          </p:cNvPicPr>
          <p:nvPr/>
        </p:nvPicPr>
        <p:blipFill>
          <a:blip r:embed="rId14" cstate="email">
            <a:extLst>
              <a:ext uri="{28A0092B-C50C-407E-A947-70E740481C1C}">
                <a14:useLocalDpi xmlns:a14="http://schemas.microsoft.com/office/drawing/2010/main"/>
              </a:ext>
            </a:extLst>
          </a:blip>
          <a:stretch>
            <a:fillRect/>
          </a:stretch>
        </p:blipFill>
        <p:spPr>
          <a:xfrm>
            <a:off x="-139700" y="5278488"/>
            <a:ext cx="12763500" cy="1844636"/>
          </a:xfrm>
          <a:prstGeom prst="rect">
            <a:avLst/>
          </a:prstGeom>
        </p:spPr>
      </p:pic>
    </p:spTree>
    <p:extLst>
      <p:ext uri="{BB962C8B-B14F-4D97-AF65-F5344CB8AC3E}">
        <p14:creationId xmlns:p14="http://schemas.microsoft.com/office/powerpoint/2010/main" val="2012707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2" presetClass="entr" presetSubtype="4"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ppt_x"/>
                                          </p:val>
                                        </p:tav>
                                        <p:tav tm="100000">
                                          <p:val>
                                            <p:strVal val="#ppt_x"/>
                                          </p:val>
                                        </p:tav>
                                      </p:tavLst>
                                    </p:anim>
                                    <p:anim calcmode="lin" valueType="num">
                                      <p:cBhvr additive="base">
                                        <p:cTn id="4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59386"/>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23891" y="1"/>
            <a:ext cx="1768107" cy="1498862"/>
          </a:xfrm>
          <a:prstGeom prst="rect">
            <a:avLst/>
          </a:prstGeom>
        </p:spPr>
      </p:pic>
      <p:grpSp>
        <p:nvGrpSpPr>
          <p:cNvPr id="13" name="组合 12"/>
          <p:cNvGrpSpPr/>
          <p:nvPr/>
        </p:nvGrpSpPr>
        <p:grpSpPr>
          <a:xfrm>
            <a:off x="173164" y="186383"/>
            <a:ext cx="1423461" cy="400110"/>
            <a:chOff x="1570751" y="1764953"/>
            <a:chExt cx="1635844"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10"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红色话剧</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sp>
        <p:nvSpPr>
          <p:cNvPr id="31" name="矩形 30"/>
          <p:cNvSpPr/>
          <p:nvPr/>
        </p:nvSpPr>
        <p:spPr>
          <a:xfrm>
            <a:off x="3603675" y="628650"/>
            <a:ext cx="47623" cy="540423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MComic PRC Medium" panose="00000500000000000000" pitchFamily="2" charset="-122"/>
            </a:endParaRPr>
          </a:p>
        </p:txBody>
      </p:sp>
      <p:pic>
        <p:nvPicPr>
          <p:cNvPr id="3074" name="Picture 2"/>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0" y="749431"/>
            <a:ext cx="3501461" cy="46288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077479" y="749432"/>
            <a:ext cx="6130211" cy="738664"/>
          </a:xfrm>
          <a:prstGeom prst="rect">
            <a:avLst/>
          </a:prstGeom>
          <a:noFill/>
        </p:spPr>
        <p:txBody>
          <a:bodyPr wrap="square" rtlCol="0">
            <a:spAutoFit/>
          </a:bodyPr>
          <a:lstStyle/>
          <a:p>
            <a:r>
              <a:rPr lang="zh-CN" altLang="en-US" sz="2400" b="1" dirty="0">
                <a:solidFill>
                  <a:srgbClr val="FF0000"/>
                </a:solidFill>
              </a:rPr>
              <a:t>我们</a:t>
            </a:r>
            <a:r>
              <a:rPr lang="zh-CN" altLang="en-US" sz="2400" b="1" dirty="0" smtClean="0">
                <a:solidFill>
                  <a:srgbClr val="FF0000"/>
                </a:solidFill>
              </a:rPr>
              <a:t>组的成员都积极参与了红色话剧的表演</a:t>
            </a:r>
            <a:endParaRPr lang="en-US" altLang="zh-CN" sz="2400" b="1" dirty="0" smtClean="0">
              <a:solidFill>
                <a:srgbClr val="FF0000"/>
              </a:solidFill>
            </a:endParaRPr>
          </a:p>
          <a:p>
            <a:endParaRPr lang="zh-CN" altLang="en-US" dirty="0"/>
          </a:p>
        </p:txBody>
      </p:sp>
      <p:sp>
        <p:nvSpPr>
          <p:cNvPr id="4" name="TextBox 3"/>
          <p:cNvSpPr txBox="1"/>
          <p:nvPr/>
        </p:nvSpPr>
        <p:spPr>
          <a:xfrm>
            <a:off x="4077479" y="1771189"/>
            <a:ext cx="5589035" cy="1292662"/>
          </a:xfrm>
          <a:prstGeom prst="rect">
            <a:avLst/>
          </a:prstGeom>
          <a:noFill/>
        </p:spPr>
        <p:txBody>
          <a:bodyPr wrap="square" rtlCol="0">
            <a:spAutoFit/>
          </a:bodyPr>
          <a:lstStyle/>
          <a:p>
            <a:r>
              <a:rPr lang="zh-CN" altLang="en-US" sz="2000" b="1" dirty="0" smtClean="0"/>
              <a:t>在话剧“中共一大”上：</a:t>
            </a:r>
            <a:endParaRPr lang="en-US" altLang="zh-CN" sz="2000" b="1" dirty="0" smtClean="0"/>
          </a:p>
          <a:p>
            <a:r>
              <a:rPr lang="zh-CN" altLang="en-US" sz="2000" dirty="0" smtClean="0"/>
              <a:t>葛旭饰演了李大钊；</a:t>
            </a:r>
            <a:endParaRPr lang="en-US" altLang="zh-CN" sz="2000" dirty="0" smtClean="0"/>
          </a:p>
          <a:p>
            <a:r>
              <a:rPr lang="zh-CN" altLang="en-US" sz="2000" dirty="0"/>
              <a:t>徐政</a:t>
            </a:r>
            <a:r>
              <a:rPr lang="zh-CN" altLang="en-US" sz="2000" dirty="0" smtClean="0"/>
              <a:t>琪、许嘉璐、黄义斌饰演了其余参会人员</a:t>
            </a:r>
            <a:endParaRPr lang="en-US" altLang="zh-CN" sz="2000" dirty="0" smtClean="0"/>
          </a:p>
          <a:p>
            <a:endParaRPr lang="zh-CN" altLang="en-US" dirty="0"/>
          </a:p>
        </p:txBody>
      </p:sp>
      <p:sp>
        <p:nvSpPr>
          <p:cNvPr id="18" name="TextBox 17"/>
          <p:cNvSpPr txBox="1"/>
          <p:nvPr/>
        </p:nvSpPr>
        <p:spPr>
          <a:xfrm>
            <a:off x="4077478" y="3267396"/>
            <a:ext cx="5589035" cy="984885"/>
          </a:xfrm>
          <a:prstGeom prst="rect">
            <a:avLst/>
          </a:prstGeom>
          <a:noFill/>
        </p:spPr>
        <p:txBody>
          <a:bodyPr wrap="square" rtlCol="0">
            <a:spAutoFit/>
          </a:bodyPr>
          <a:lstStyle/>
          <a:p>
            <a:r>
              <a:rPr lang="zh-CN" altLang="en-US" sz="2000" b="1" dirty="0" smtClean="0"/>
              <a:t>在话剧“遵义会议”上：</a:t>
            </a:r>
            <a:endParaRPr lang="en-US" altLang="zh-CN" sz="2000" b="1" dirty="0" smtClean="0"/>
          </a:p>
          <a:p>
            <a:r>
              <a:rPr lang="zh-CN" altLang="en-US" sz="2000" dirty="0"/>
              <a:t>刘宇明</a:t>
            </a:r>
            <a:r>
              <a:rPr lang="zh-CN" altLang="en-US" sz="2000" dirty="0" smtClean="0"/>
              <a:t>饰演了毛泽东；</a:t>
            </a:r>
            <a:endParaRPr lang="en-US" altLang="zh-CN" sz="2000" dirty="0" smtClean="0"/>
          </a:p>
          <a:p>
            <a:r>
              <a:rPr lang="zh-CN" altLang="en-US" dirty="0" smtClean="0"/>
              <a:t>邓辰昊饰演了周恩来</a:t>
            </a:r>
            <a:endParaRPr lang="zh-CN" altLang="en-US" dirty="0"/>
          </a:p>
        </p:txBody>
      </p:sp>
    </p:spTree>
    <p:extLst>
      <p:ext uri="{BB962C8B-B14F-4D97-AF65-F5344CB8AC3E}">
        <p14:creationId xmlns:p14="http://schemas.microsoft.com/office/powerpoint/2010/main" val="1388046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par>
                                <p:cTn id="44" presetID="22" presetClass="entr" presetSubtype="1"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wipe(up)">
                                      <p:cBhvr>
                                        <p:cTn id="46"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4" y="186383"/>
            <a:ext cx="1423461" cy="400110"/>
            <a:chOff x="1570751" y="1764953"/>
            <a:chExt cx="1635843"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09"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红色话剧</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pic>
        <p:nvPicPr>
          <p:cNvPr id="1026" name="Picture 2"/>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 y="1481651"/>
            <a:ext cx="6303281" cy="3169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任意多边形 16"/>
          <p:cNvSpPr/>
          <p:nvPr/>
        </p:nvSpPr>
        <p:spPr>
          <a:xfrm>
            <a:off x="5139011" y="1481651"/>
            <a:ext cx="6874933" cy="3162372"/>
          </a:xfrm>
          <a:custGeom>
            <a:avLst/>
            <a:gdLst>
              <a:gd name="connsiteX0" fmla="*/ 495300 w 5156200"/>
              <a:gd name="connsiteY0" fmla="*/ 0 h 2832100"/>
              <a:gd name="connsiteX1" fmla="*/ 5156200 w 5156200"/>
              <a:gd name="connsiteY1" fmla="*/ 0 h 2832100"/>
              <a:gd name="connsiteX2" fmla="*/ 5156200 w 5156200"/>
              <a:gd name="connsiteY2" fmla="*/ 2832100 h 2832100"/>
              <a:gd name="connsiteX3" fmla="*/ 0 w 5156200"/>
              <a:gd name="connsiteY3" fmla="*/ 2832100 h 2832100"/>
              <a:gd name="connsiteX4" fmla="*/ 495300 w 5156200"/>
              <a:gd name="connsiteY4" fmla="*/ 0 h 283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6200" h="2832100">
                <a:moveTo>
                  <a:pt x="495300" y="0"/>
                </a:moveTo>
                <a:lnTo>
                  <a:pt x="5156200" y="0"/>
                </a:lnTo>
                <a:lnTo>
                  <a:pt x="5156200" y="2832100"/>
                </a:lnTo>
                <a:lnTo>
                  <a:pt x="0" y="2832100"/>
                </a:lnTo>
                <a:lnTo>
                  <a:pt x="495300" y="0"/>
                </a:lnTo>
                <a:close/>
              </a:path>
            </a:pathLst>
          </a:custGeom>
          <a:solidFill>
            <a:srgbClr val="C00000">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67">
              <a:solidFill>
                <a:prstClr val="white"/>
              </a:solidFill>
            </a:endParaRPr>
          </a:p>
        </p:txBody>
      </p:sp>
      <p:sp>
        <p:nvSpPr>
          <p:cNvPr id="18" name="文本框 17"/>
          <p:cNvSpPr txBox="1"/>
          <p:nvPr/>
        </p:nvSpPr>
        <p:spPr>
          <a:xfrm>
            <a:off x="6124575" y="1845642"/>
            <a:ext cx="4855633" cy="584775"/>
          </a:xfrm>
          <a:prstGeom prst="rect">
            <a:avLst/>
          </a:prstGeom>
          <a:noFill/>
        </p:spPr>
        <p:txBody>
          <a:bodyPr wrap="square" rtlCol="0">
            <a:spAutoFit/>
          </a:bodyPr>
          <a:lstStyle/>
          <a:p>
            <a:pPr defTabSz="914377"/>
            <a:r>
              <a:rPr lang="zh-CN" altLang="en-US" sz="3200" b="1" dirty="0" smtClean="0">
                <a:solidFill>
                  <a:prstClr val="white"/>
                </a:solidFill>
                <a:latin typeface="微软雅黑" panose="020B0503020204020204" pitchFamily="34" charset="-122"/>
                <a:ea typeface="微软雅黑" panose="020B0503020204020204" pitchFamily="34" charset="-122"/>
              </a:rPr>
              <a:t>紧锣密鼓的彩排</a:t>
            </a:r>
            <a:endParaRPr lang="zh-CN" altLang="en-US" sz="3200" b="1" dirty="0">
              <a:solidFill>
                <a:prstClr val="white"/>
              </a:solidFill>
              <a:latin typeface="微软雅黑" panose="020B0503020204020204" pitchFamily="34" charset="-122"/>
              <a:ea typeface="微软雅黑" panose="020B0503020204020204" pitchFamily="34" charset="-122"/>
            </a:endParaRPr>
          </a:p>
        </p:txBody>
      </p:sp>
      <p:cxnSp>
        <p:nvCxnSpPr>
          <p:cNvPr id="21" name="直接连接符 20"/>
          <p:cNvCxnSpPr/>
          <p:nvPr/>
        </p:nvCxnSpPr>
        <p:spPr>
          <a:xfrm>
            <a:off x="6220883" y="2602362"/>
            <a:ext cx="2082800"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6125632" y="2774307"/>
            <a:ext cx="5329767" cy="1338828"/>
          </a:xfrm>
          <a:prstGeom prst="rect">
            <a:avLst/>
          </a:prstGeom>
          <a:noFill/>
        </p:spPr>
        <p:txBody>
          <a:bodyPr wrap="square" rtlCol="0">
            <a:spAutoFit/>
          </a:bodyPr>
          <a:lstStyle/>
          <a:p>
            <a:pPr defTabSz="864044">
              <a:lnSpc>
                <a:spcPct val="150000"/>
              </a:lnSpc>
              <a:spcBef>
                <a:spcPct val="0"/>
              </a:spcBef>
              <a:defRPr/>
            </a:pPr>
            <a:r>
              <a:rPr lang="en-US" altLang="zh-CN" dirty="0">
                <a:solidFill>
                  <a:schemeClr val="bg1"/>
                </a:solidFill>
                <a:latin typeface="微软雅黑" panose="020B0503020204020204" pitchFamily="34" charset="-122"/>
                <a:ea typeface="微软雅黑" panose="020B0503020204020204" pitchFamily="34" charset="-122"/>
                <a:sym typeface="微软雅黑" pitchFamily="34" charset="-122"/>
              </a:rPr>
              <a:t> </a:t>
            </a:r>
            <a:r>
              <a:rPr lang="en-US" altLang="zh-CN" dirty="0" smtClean="0">
                <a:solidFill>
                  <a:schemeClr val="bg1"/>
                </a:solidFill>
                <a:latin typeface="微软雅黑" panose="020B0503020204020204" pitchFamily="34" charset="-122"/>
                <a:ea typeface="微软雅黑" panose="020B0503020204020204" pitchFamily="34" charset="-122"/>
                <a:sym typeface="微软雅黑" pitchFamily="34" charset="-122"/>
              </a:rPr>
              <a:t>    </a:t>
            </a:r>
            <a:r>
              <a:rPr lang="zh-CN" altLang="en-US" dirty="0" smtClean="0">
                <a:solidFill>
                  <a:schemeClr val="bg1"/>
                </a:solidFill>
                <a:latin typeface="微软雅黑" panose="020B0503020204020204" pitchFamily="34" charset="-122"/>
                <a:ea typeface="微软雅黑" panose="020B0503020204020204" pitchFamily="34" charset="-122"/>
                <a:sym typeface="微软雅黑" pitchFamily="34" charset="-122"/>
              </a:rPr>
              <a:t>在繁重的课程夹缝中，我们挤出时间完成了剧本的编写和角色的分配，并挤出了两段时间来进行彩排，期间成员对各自的角色和台词更加熟练。</a:t>
            </a:r>
            <a:endParaRPr lang="zh-CN" altLang="en-US" dirty="0">
              <a:solidFill>
                <a:schemeClr val="bg1"/>
              </a:solidFill>
              <a:latin typeface="微软雅黑" panose="020B0503020204020204" pitchFamily="34" charset="-122"/>
              <a:ea typeface="微软雅黑" panose="020B0503020204020204" pitchFamily="34" charset="-122"/>
              <a:sym typeface="微软雅黑" pitchFamily="34" charset="-122"/>
            </a:endParaRPr>
          </a:p>
        </p:txBody>
      </p:sp>
    </p:spTree>
    <p:extLst>
      <p:ext uri="{BB962C8B-B14F-4D97-AF65-F5344CB8AC3E}">
        <p14:creationId xmlns:p14="http://schemas.microsoft.com/office/powerpoint/2010/main" val="938749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par>
                                <p:cTn id="44" presetID="2" presetClass="entr" presetSubtype="8"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 calcmode="lin" valueType="num">
                                      <p:cBhvr additive="base">
                                        <p:cTn id="46" dur="500" fill="hold"/>
                                        <p:tgtEl>
                                          <p:spTgt spid="17"/>
                                        </p:tgtEl>
                                        <p:attrNameLst>
                                          <p:attrName>ppt_x</p:attrName>
                                        </p:attrNameLst>
                                      </p:cBhvr>
                                      <p:tavLst>
                                        <p:tav tm="0">
                                          <p:val>
                                            <p:strVal val="0-#ppt_w/2"/>
                                          </p:val>
                                        </p:tav>
                                        <p:tav tm="100000">
                                          <p:val>
                                            <p:strVal val="#ppt_x"/>
                                          </p:val>
                                        </p:tav>
                                      </p:tavLst>
                                    </p:anim>
                                    <p:anim calcmode="lin" valueType="num">
                                      <p:cBhvr additive="base">
                                        <p:cTn id="47" dur="500" fill="hold"/>
                                        <p:tgtEl>
                                          <p:spTgt spid="17"/>
                                        </p:tgtEl>
                                        <p:attrNameLst>
                                          <p:attrName>ppt_y</p:attrName>
                                        </p:attrNameLst>
                                      </p:cBhvr>
                                      <p:tavLst>
                                        <p:tav tm="0">
                                          <p:val>
                                            <p:strVal val="#ppt_y"/>
                                          </p:val>
                                        </p:tav>
                                        <p:tav tm="100000">
                                          <p:val>
                                            <p:strVal val="#ppt_y"/>
                                          </p:val>
                                        </p:tav>
                                      </p:tavLst>
                                    </p:anim>
                                  </p:childTnLst>
                                </p:cTn>
                              </p:par>
                              <p:par>
                                <p:cTn id="48" presetID="2" presetClass="entr" presetSubtype="8" fill="hold" grpId="0" nodeType="with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additive="base">
                                        <p:cTn id="50" dur="500" fill="hold"/>
                                        <p:tgtEl>
                                          <p:spTgt spid="18"/>
                                        </p:tgtEl>
                                        <p:attrNameLst>
                                          <p:attrName>ppt_x</p:attrName>
                                        </p:attrNameLst>
                                      </p:cBhvr>
                                      <p:tavLst>
                                        <p:tav tm="0">
                                          <p:val>
                                            <p:strVal val="0-#ppt_w/2"/>
                                          </p:val>
                                        </p:tav>
                                        <p:tav tm="100000">
                                          <p:val>
                                            <p:strVal val="#ppt_x"/>
                                          </p:val>
                                        </p:tav>
                                      </p:tavLst>
                                    </p:anim>
                                    <p:anim calcmode="lin" valueType="num">
                                      <p:cBhvr additive="base">
                                        <p:cTn id="51" dur="500" fill="hold"/>
                                        <p:tgtEl>
                                          <p:spTgt spid="18"/>
                                        </p:tgtEl>
                                        <p:attrNameLst>
                                          <p:attrName>ppt_y</p:attrName>
                                        </p:attrNameLst>
                                      </p:cBhvr>
                                      <p:tavLst>
                                        <p:tav tm="0">
                                          <p:val>
                                            <p:strVal val="#ppt_y"/>
                                          </p:val>
                                        </p:tav>
                                        <p:tav tm="100000">
                                          <p:val>
                                            <p:strVal val="#ppt_y"/>
                                          </p:val>
                                        </p:tav>
                                      </p:tavLst>
                                    </p:anim>
                                  </p:childTnLst>
                                </p:cTn>
                              </p:par>
                              <p:par>
                                <p:cTn id="52" presetID="2" presetClass="entr" presetSubtype="8" fill="hold" nodeType="withEffect">
                                  <p:stCondLst>
                                    <p:cond delay="0"/>
                                  </p:stCondLst>
                                  <p:childTnLst>
                                    <p:set>
                                      <p:cBhvr>
                                        <p:cTn id="53" dur="1" fill="hold">
                                          <p:stCondLst>
                                            <p:cond delay="0"/>
                                          </p:stCondLst>
                                        </p:cTn>
                                        <p:tgtEl>
                                          <p:spTgt spid="21"/>
                                        </p:tgtEl>
                                        <p:attrNameLst>
                                          <p:attrName>style.visibility</p:attrName>
                                        </p:attrNameLst>
                                      </p:cBhvr>
                                      <p:to>
                                        <p:strVal val="visible"/>
                                      </p:to>
                                    </p:set>
                                    <p:anim calcmode="lin" valueType="num">
                                      <p:cBhvr additive="base">
                                        <p:cTn id="54" dur="500" fill="hold"/>
                                        <p:tgtEl>
                                          <p:spTgt spid="21"/>
                                        </p:tgtEl>
                                        <p:attrNameLst>
                                          <p:attrName>ppt_x</p:attrName>
                                        </p:attrNameLst>
                                      </p:cBhvr>
                                      <p:tavLst>
                                        <p:tav tm="0">
                                          <p:val>
                                            <p:strVal val="0-#ppt_w/2"/>
                                          </p:val>
                                        </p:tav>
                                        <p:tav tm="100000">
                                          <p:val>
                                            <p:strVal val="#ppt_x"/>
                                          </p:val>
                                        </p:tav>
                                      </p:tavLst>
                                    </p:anim>
                                    <p:anim calcmode="lin" valueType="num">
                                      <p:cBhvr additive="base">
                                        <p:cTn id="55" dur="500" fill="hold"/>
                                        <p:tgtEl>
                                          <p:spTgt spid="21"/>
                                        </p:tgtEl>
                                        <p:attrNameLst>
                                          <p:attrName>ppt_y</p:attrName>
                                        </p:attrNameLst>
                                      </p:cBhvr>
                                      <p:tavLst>
                                        <p:tav tm="0">
                                          <p:val>
                                            <p:strVal val="#ppt_y"/>
                                          </p:val>
                                        </p:tav>
                                        <p:tav tm="100000">
                                          <p:val>
                                            <p:strVal val="#ppt_y"/>
                                          </p:val>
                                        </p:tav>
                                      </p:tavLst>
                                    </p:anim>
                                  </p:childTnLst>
                                </p:cTn>
                              </p:par>
                              <p:par>
                                <p:cTn id="56" presetID="2" presetClass="entr" presetSubtype="8" fill="hold" grpId="0" nodeType="withEffect">
                                  <p:stCondLst>
                                    <p:cond delay="0"/>
                                  </p:stCondLst>
                                  <p:childTnLst>
                                    <p:set>
                                      <p:cBhvr>
                                        <p:cTn id="57" dur="1" fill="hold">
                                          <p:stCondLst>
                                            <p:cond delay="0"/>
                                          </p:stCondLst>
                                        </p:cTn>
                                        <p:tgtEl>
                                          <p:spTgt spid="22"/>
                                        </p:tgtEl>
                                        <p:attrNameLst>
                                          <p:attrName>style.visibility</p:attrName>
                                        </p:attrNameLst>
                                      </p:cBhvr>
                                      <p:to>
                                        <p:strVal val="visible"/>
                                      </p:to>
                                    </p:set>
                                    <p:anim calcmode="lin" valueType="num">
                                      <p:cBhvr additive="base">
                                        <p:cTn id="58" dur="500" fill="hold"/>
                                        <p:tgtEl>
                                          <p:spTgt spid="22"/>
                                        </p:tgtEl>
                                        <p:attrNameLst>
                                          <p:attrName>ppt_x</p:attrName>
                                        </p:attrNameLst>
                                      </p:cBhvr>
                                      <p:tavLst>
                                        <p:tav tm="0">
                                          <p:val>
                                            <p:strVal val="0-#ppt_w/2"/>
                                          </p:val>
                                        </p:tav>
                                        <p:tav tm="100000">
                                          <p:val>
                                            <p:strVal val="#ppt_x"/>
                                          </p:val>
                                        </p:tav>
                                      </p:tavLst>
                                    </p:anim>
                                    <p:anim calcmode="lin" valueType="num">
                                      <p:cBhvr additive="base">
                                        <p:cTn id="59"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 y="0"/>
            <a:ext cx="12192000" cy="6858000"/>
          </a:xfrm>
          <a:prstGeom prst="rect">
            <a:avLst/>
          </a:prstGeom>
        </p:spPr>
      </p:pic>
      <p:pic>
        <p:nvPicPr>
          <p:cNvPr id="5" name="图片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559462" y="5507029"/>
            <a:ext cx="3185815" cy="1143324"/>
          </a:xfrm>
          <a:prstGeom prst="rect">
            <a:avLst/>
          </a:prstGeom>
        </p:spPr>
      </p:pic>
      <p:pic>
        <p:nvPicPr>
          <p:cNvPr id="7" name="图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558020" y="5504742"/>
            <a:ext cx="684279" cy="893284"/>
          </a:xfrm>
          <a:prstGeom prst="rect">
            <a:avLst/>
          </a:prstGeom>
        </p:spPr>
      </p:pic>
      <p:pic>
        <p:nvPicPr>
          <p:cNvPr id="8" name="图片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3163" y="576511"/>
            <a:ext cx="1951108" cy="867674"/>
          </a:xfrm>
          <a:prstGeom prst="rect">
            <a:avLst/>
          </a:prstGeom>
        </p:spPr>
      </p:pic>
      <p:pic>
        <p:nvPicPr>
          <p:cNvPr id="12" name="图片 11"/>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401651" y="0"/>
            <a:ext cx="1790347" cy="1517715"/>
          </a:xfrm>
          <a:prstGeom prst="rect">
            <a:avLst/>
          </a:prstGeom>
        </p:spPr>
      </p:pic>
      <p:grpSp>
        <p:nvGrpSpPr>
          <p:cNvPr id="13" name="组合 12"/>
          <p:cNvGrpSpPr/>
          <p:nvPr/>
        </p:nvGrpSpPr>
        <p:grpSpPr>
          <a:xfrm>
            <a:off x="173164" y="186383"/>
            <a:ext cx="1423461" cy="400110"/>
            <a:chOff x="1570751" y="1764953"/>
            <a:chExt cx="1635844" cy="459807"/>
          </a:xfrm>
        </p:grpSpPr>
        <p:pic>
          <p:nvPicPr>
            <p:cNvPr id="14" name="图片 13"/>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570751" y="1837912"/>
              <a:ext cx="309102" cy="302416"/>
            </a:xfrm>
            <a:prstGeom prst="rect">
              <a:avLst/>
            </a:prstGeom>
          </p:spPr>
        </p:pic>
        <p:sp>
          <p:nvSpPr>
            <p:cNvPr id="15" name="文本框 14"/>
            <p:cNvSpPr txBox="1"/>
            <p:nvPr/>
          </p:nvSpPr>
          <p:spPr>
            <a:xfrm>
              <a:off x="1815385" y="1764953"/>
              <a:ext cx="1391210" cy="459807"/>
            </a:xfrm>
            <a:prstGeom prst="rect">
              <a:avLst/>
            </a:prstGeom>
            <a:noFill/>
          </p:spPr>
          <p:txBody>
            <a:bodyPr wrap="none" rtlCol="0">
              <a:spAutoFit/>
            </a:bodyPr>
            <a:lstStyle/>
            <a:p>
              <a:r>
                <a:rPr lang="zh-CN" altLang="en-US" sz="2000" b="1" dirty="0" smtClean="0">
                  <a:blipFill dpi="0" rotWithShape="1">
                    <a:blip r:embed="rId9"/>
                    <a:srcRect/>
                    <a:tile tx="0" ty="0" sx="100000" sy="100000" flip="none" algn="tl"/>
                  </a:blipFill>
                  <a:latin typeface="微软雅黑" panose="020B0503020204020204" pitchFamily="34" charset="-122"/>
                  <a:ea typeface="微软雅黑" panose="020B0503020204020204" pitchFamily="34" charset="-122"/>
                </a:rPr>
                <a:t>红色话剧</a:t>
              </a:r>
              <a:endParaRPr lang="zh-CN" altLang="en-US" sz="2000" b="1" dirty="0">
                <a:blipFill dpi="0" rotWithShape="1">
                  <a:blip r:embed="rId9"/>
                  <a:srcRect/>
                  <a:tile tx="0" ty="0" sx="100000" sy="100000" flip="none" algn="tl"/>
                </a:blip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3" y="5264210"/>
            <a:ext cx="1630286" cy="1201086"/>
          </a:xfrm>
          <a:prstGeom prst="rect">
            <a:avLst/>
          </a:prstGeom>
        </p:spPr>
      </p:pic>
      <p:pic>
        <p:nvPicPr>
          <p:cNvPr id="20" name="图片 19"/>
          <p:cNvPicPr>
            <a:picLocks noChangeAspect="1"/>
          </p:cNvPicPr>
          <p:nvPr/>
        </p:nvPicPr>
        <p:blipFill rotWithShape="1">
          <a:blip r:embed="rId11" cstate="email">
            <a:extLst>
              <a:ext uri="{28A0092B-C50C-407E-A947-70E740481C1C}">
                <a14:useLocalDpi xmlns:a14="http://schemas.microsoft.com/office/drawing/2010/main"/>
              </a:ext>
            </a:extLst>
          </a:blip>
          <a:srcRect l="-822"/>
          <a:stretch/>
        </p:blipFill>
        <p:spPr>
          <a:xfrm flipH="1">
            <a:off x="11101790" y="4560058"/>
            <a:ext cx="961722" cy="1979286"/>
          </a:xfrm>
          <a:custGeom>
            <a:avLst/>
            <a:gdLst>
              <a:gd name="connsiteX0" fmla="*/ 0 w 1461155"/>
              <a:gd name="connsiteY0" fmla="*/ 0 h 3007151"/>
              <a:gd name="connsiteX1" fmla="*/ 1461155 w 1461155"/>
              <a:gd name="connsiteY1" fmla="*/ 0 h 3007151"/>
              <a:gd name="connsiteX2" fmla="*/ 1461155 w 1461155"/>
              <a:gd name="connsiteY2" fmla="*/ 2430121 h 3007151"/>
              <a:gd name="connsiteX3" fmla="*/ 1233153 w 1461155"/>
              <a:gd name="connsiteY3" fmla="*/ 2430121 h 3007151"/>
              <a:gd name="connsiteX4" fmla="*/ 1233153 w 1461155"/>
              <a:gd name="connsiteY4" fmla="*/ 3007151 h 3007151"/>
              <a:gd name="connsiteX5" fmla="*/ 0 w 1461155"/>
              <a:gd name="connsiteY5" fmla="*/ 3007151 h 300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1155" h="3007151">
                <a:moveTo>
                  <a:pt x="0" y="0"/>
                </a:moveTo>
                <a:lnTo>
                  <a:pt x="1461155" y="0"/>
                </a:lnTo>
                <a:lnTo>
                  <a:pt x="1461155" y="2430121"/>
                </a:lnTo>
                <a:lnTo>
                  <a:pt x="1233153" y="2430121"/>
                </a:lnTo>
                <a:lnTo>
                  <a:pt x="1233153" y="3007151"/>
                </a:lnTo>
                <a:lnTo>
                  <a:pt x="0" y="3007151"/>
                </a:lnTo>
                <a:close/>
              </a:path>
            </a:pathLst>
          </a:custGeom>
        </p:spPr>
      </p:pic>
      <p:pic>
        <p:nvPicPr>
          <p:cNvPr id="6" name="图片 5"/>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1319671" y="5507029"/>
            <a:ext cx="660479" cy="920870"/>
          </a:xfrm>
          <a:prstGeom prst="rect">
            <a:avLst/>
          </a:prstGeom>
        </p:spPr>
      </p:pic>
      <p:pic>
        <p:nvPicPr>
          <p:cNvPr id="9" name="图片 8"/>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139700" y="5835192"/>
            <a:ext cx="12763500" cy="1287931"/>
          </a:xfrm>
          <a:prstGeom prst="rect">
            <a:avLst/>
          </a:prstGeom>
        </p:spPr>
      </p:pic>
      <p:grpSp>
        <p:nvGrpSpPr>
          <p:cNvPr id="16" name="组合 15"/>
          <p:cNvGrpSpPr/>
          <p:nvPr/>
        </p:nvGrpSpPr>
        <p:grpSpPr>
          <a:xfrm>
            <a:off x="1051155" y="586493"/>
            <a:ext cx="9140937" cy="4505266"/>
            <a:chOff x="965200" y="1404788"/>
            <a:chExt cx="8674044" cy="4275147"/>
          </a:xfrm>
        </p:grpSpPr>
        <p:cxnSp>
          <p:nvCxnSpPr>
            <p:cNvPr id="17" name="直接连接符 16"/>
            <p:cNvCxnSpPr/>
            <p:nvPr/>
          </p:nvCxnSpPr>
          <p:spPr>
            <a:xfrm flipH="1">
              <a:off x="1549400" y="2570510"/>
              <a:ext cx="0" cy="54000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1549400" y="3825292"/>
              <a:ext cx="0" cy="54000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1549400" y="5080075"/>
              <a:ext cx="0" cy="54000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1553741" y="2465309"/>
              <a:ext cx="3937000" cy="664792"/>
            </a:xfrm>
            <a:prstGeom prst="rect">
              <a:avLst/>
            </a:prstGeom>
            <a:noFill/>
          </p:spPr>
          <p:txBody>
            <a:bodyPr wrap="square" rtlCol="0">
              <a:spAutoFit/>
            </a:bodyPr>
            <a:lstStyle/>
            <a:p>
              <a:pPr defTabSz="864044">
                <a:lnSpc>
                  <a:spcPct val="150000"/>
                </a:lnSpc>
                <a:spcBef>
                  <a:spcPct val="0"/>
                </a:spcBef>
                <a:defRPr/>
              </a:pP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“耻辱，莫大的耻辱，是我中华民族的耻辱，</a:t>
              </a:r>
              <a:endParaRPr lang="en-US" altLang="zh-CN"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a:p>
              <a:pPr defTabSz="864044">
                <a:lnSpc>
                  <a:spcPct val="150000"/>
                </a:lnSpc>
                <a:spcBef>
                  <a:spcPct val="0"/>
                </a:spcBef>
                <a:defRPr/>
              </a:pP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共和是大势所趋，是人心所向“</a:t>
              </a:r>
              <a:endParaRPr lang="zh-CN" altLang="en-US" sz="14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sp>
          <p:nvSpPr>
            <p:cNvPr id="23" name="文本框 22"/>
            <p:cNvSpPr txBox="1"/>
            <p:nvPr/>
          </p:nvSpPr>
          <p:spPr>
            <a:xfrm>
              <a:off x="1553741" y="3715290"/>
              <a:ext cx="3937000" cy="700935"/>
            </a:xfrm>
            <a:prstGeom prst="rect">
              <a:avLst/>
            </a:prstGeom>
            <a:noFill/>
          </p:spPr>
          <p:txBody>
            <a:bodyPr wrap="square" rtlCol="0">
              <a:spAutoFit/>
            </a:bodyPr>
            <a:lstStyle/>
            <a:p>
              <a:pPr defTabSz="864044">
                <a:lnSpc>
                  <a:spcPct val="150000"/>
                </a:lnSpc>
                <a:spcBef>
                  <a:spcPct val="0"/>
                </a:spcBef>
                <a:defRPr/>
              </a:pP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“脚踩着天，头顶着地，工人二字结合在一起就是</a:t>
              </a:r>
              <a:endParaRPr lang="en-US" altLang="zh-CN"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a:p>
              <a:pPr defTabSz="864044">
                <a:lnSpc>
                  <a:spcPct val="150000"/>
                </a:lnSpc>
                <a:spcBef>
                  <a:spcPct val="0"/>
                </a:spcBef>
                <a:defRPr/>
              </a:pPr>
              <a:r>
                <a:rPr lang="zh-CN" altLang="en-US" sz="14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一</a:t>
              </a: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个天字</a:t>
              </a:r>
              <a:r>
                <a:rPr lang="en-US" altLang="zh-CN"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a:t>
              </a: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工农大众就应该是这天下的主人“</a:t>
              </a:r>
              <a:endParaRPr lang="zh-CN" altLang="en-US" sz="14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sp>
          <p:nvSpPr>
            <p:cNvPr id="24" name="文本框 23"/>
            <p:cNvSpPr txBox="1"/>
            <p:nvPr/>
          </p:nvSpPr>
          <p:spPr>
            <a:xfrm>
              <a:off x="1553741" y="4979000"/>
              <a:ext cx="3937000" cy="700935"/>
            </a:xfrm>
            <a:prstGeom prst="rect">
              <a:avLst/>
            </a:prstGeom>
            <a:noFill/>
          </p:spPr>
          <p:txBody>
            <a:bodyPr wrap="square" rtlCol="0">
              <a:spAutoFit/>
            </a:bodyPr>
            <a:lstStyle/>
            <a:p>
              <a:pPr defTabSz="864044">
                <a:lnSpc>
                  <a:spcPct val="150000"/>
                </a:lnSpc>
                <a:spcBef>
                  <a:spcPct val="0"/>
                </a:spcBef>
                <a:defRPr/>
              </a:pP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“全世界无产者联合起来！第三国际万岁！</a:t>
              </a:r>
              <a:endParaRPr lang="en-US" altLang="zh-CN"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a:p>
              <a:pPr defTabSz="864044">
                <a:lnSpc>
                  <a:spcPct val="150000"/>
                </a:lnSpc>
                <a:spcBef>
                  <a:spcPct val="0"/>
                </a:spcBef>
                <a:defRPr/>
              </a:pPr>
              <a:r>
                <a:rPr lang="zh-CN" altLang="en-US" sz="1400" dirty="0" smtClean="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rPr>
                <a:t>中国共产党万岁！“</a:t>
              </a:r>
              <a:endParaRPr lang="zh-CN" altLang="en-US" sz="1400" dirty="0">
                <a:solidFill>
                  <a:prstClr val="black">
                    <a:lumMod val="65000"/>
                    <a:lumOff val="35000"/>
                  </a:prstClr>
                </a:solidFill>
                <a:latin typeface="微软雅黑" panose="020B0503020204020204" pitchFamily="34" charset="-122"/>
                <a:ea typeface="微软雅黑" panose="020B0503020204020204" pitchFamily="34" charset="-122"/>
                <a:sym typeface="微软雅黑" pitchFamily="34" charset="-122"/>
              </a:endParaRPr>
            </a:p>
          </p:txBody>
        </p:sp>
        <p:sp>
          <p:nvSpPr>
            <p:cNvPr id="39" name="椭圆 38"/>
            <p:cNvSpPr/>
            <p:nvPr/>
          </p:nvSpPr>
          <p:spPr>
            <a:xfrm>
              <a:off x="6914513" y="2739740"/>
              <a:ext cx="2724731" cy="272473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椭圆 35"/>
            <p:cNvSpPr/>
            <p:nvPr/>
          </p:nvSpPr>
          <p:spPr>
            <a:xfrm>
              <a:off x="5490741" y="1404788"/>
              <a:ext cx="2532075" cy="2508158"/>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27" name="组合 26"/>
            <p:cNvGrpSpPr/>
            <p:nvPr/>
          </p:nvGrpSpPr>
          <p:grpSpPr>
            <a:xfrm>
              <a:off x="965200" y="2621310"/>
              <a:ext cx="452090" cy="452090"/>
              <a:chOff x="965200" y="2621310"/>
              <a:chExt cx="452090" cy="452090"/>
            </a:xfrm>
          </p:grpSpPr>
          <p:sp>
            <p:nvSpPr>
              <p:cNvPr id="34" name="椭圆 33"/>
              <p:cNvSpPr/>
              <p:nvPr/>
            </p:nvSpPr>
            <p:spPr>
              <a:xfrm>
                <a:off x="965200" y="2621310"/>
                <a:ext cx="452090" cy="45209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5" name="文本框 34"/>
              <p:cNvSpPr txBox="1"/>
              <p:nvPr/>
            </p:nvSpPr>
            <p:spPr>
              <a:xfrm>
                <a:off x="1009550" y="2628433"/>
                <a:ext cx="286211" cy="438084"/>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1</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965200" y="3850404"/>
              <a:ext cx="452090" cy="462523"/>
              <a:chOff x="965200" y="3850404"/>
              <a:chExt cx="452090" cy="462523"/>
            </a:xfrm>
          </p:grpSpPr>
          <p:sp>
            <p:nvSpPr>
              <p:cNvPr id="32" name="椭圆 31"/>
              <p:cNvSpPr/>
              <p:nvPr/>
            </p:nvSpPr>
            <p:spPr>
              <a:xfrm>
                <a:off x="965200" y="3860837"/>
                <a:ext cx="452090" cy="45209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3" name="文本框 32"/>
              <p:cNvSpPr txBox="1"/>
              <p:nvPr/>
            </p:nvSpPr>
            <p:spPr>
              <a:xfrm>
                <a:off x="1022250" y="3850404"/>
                <a:ext cx="286211" cy="438084"/>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2</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965200" y="5089598"/>
              <a:ext cx="452090" cy="462857"/>
              <a:chOff x="965200" y="5089598"/>
              <a:chExt cx="452090" cy="462857"/>
            </a:xfrm>
          </p:grpSpPr>
          <p:sp>
            <p:nvSpPr>
              <p:cNvPr id="30" name="椭圆 29"/>
              <p:cNvSpPr/>
              <p:nvPr/>
            </p:nvSpPr>
            <p:spPr>
              <a:xfrm>
                <a:off x="965200" y="5100365"/>
                <a:ext cx="452090" cy="45209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文本框 30"/>
              <p:cNvSpPr txBox="1"/>
              <p:nvPr/>
            </p:nvSpPr>
            <p:spPr>
              <a:xfrm>
                <a:off x="1009090" y="5089598"/>
                <a:ext cx="286211" cy="438084"/>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3</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sp>
        <p:nvSpPr>
          <p:cNvPr id="42" name="椭圆 41"/>
          <p:cNvSpPr/>
          <p:nvPr/>
        </p:nvSpPr>
        <p:spPr>
          <a:xfrm>
            <a:off x="9122323" y="3607762"/>
            <a:ext cx="2871394" cy="287139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2050" name="Picture 2"/>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6095998" y="1161534"/>
            <a:ext cx="2138245" cy="1428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7613832" y="2590472"/>
            <a:ext cx="2285125" cy="1679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9385026" y="4283921"/>
            <a:ext cx="2345987" cy="1519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8831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37"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outVertical)">
                                      <p:cBhvr>
                                        <p:cTn id="12" dur="500"/>
                                        <p:tgtEl>
                                          <p:spTgt spid="9"/>
                                        </p:tgtEl>
                                      </p:cBhvr>
                                    </p:animEffect>
                                  </p:childTnLst>
                                </p:cTn>
                              </p:par>
                              <p:par>
                                <p:cTn id="13" presetID="42"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2" presetClass="entr" presetSubtype="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up)">
                                      <p:cBhvr>
                                        <p:cTn id="34" dur="500"/>
                                        <p:tgtEl>
                                          <p:spTgt spid="20"/>
                                        </p:tgtEl>
                                      </p:cBhvr>
                                    </p:animEffect>
                                  </p:childTnLst>
                                </p:cTn>
                              </p:par>
                            </p:childTnLst>
                          </p:cTn>
                        </p:par>
                        <p:par>
                          <p:cTn id="35" fill="hold">
                            <p:stCondLst>
                              <p:cond delay="1500"/>
                            </p:stCondLst>
                            <p:childTnLst>
                              <p:par>
                                <p:cTn id="36" presetID="2" presetClass="entr" presetSubtype="6" fill="hold"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500"/>
                                        <p:tgtEl>
                                          <p:spTgt spid="12"/>
                                        </p:tgtEl>
                                      </p:cBhvr>
                                    </p:animEffect>
                                  </p:childTnLst>
                                </p:cTn>
                              </p:par>
                            </p:childTnLst>
                          </p:cTn>
                        </p:par>
                        <p:par>
                          <p:cTn id="44" fill="hold">
                            <p:stCondLst>
                              <p:cond delay="2500"/>
                            </p:stCondLst>
                            <p:childTnLst>
                              <p:par>
                                <p:cTn id="45" presetID="42" presetClass="entr" presetSubtype="0"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1000"/>
                                        <p:tgtEl>
                                          <p:spTgt spid="16"/>
                                        </p:tgtEl>
                                      </p:cBhvr>
                                    </p:animEffect>
                                    <p:anim calcmode="lin" valueType="num">
                                      <p:cBhvr>
                                        <p:cTn id="48" dur="1000" fill="hold"/>
                                        <p:tgtEl>
                                          <p:spTgt spid="16"/>
                                        </p:tgtEl>
                                        <p:attrNameLst>
                                          <p:attrName>ppt_x</p:attrName>
                                        </p:attrNameLst>
                                      </p:cBhvr>
                                      <p:tavLst>
                                        <p:tav tm="0">
                                          <p:val>
                                            <p:strVal val="#ppt_x"/>
                                          </p:val>
                                        </p:tav>
                                        <p:tav tm="100000">
                                          <p:val>
                                            <p:strVal val="#ppt_x"/>
                                          </p:val>
                                        </p:tav>
                                      </p:tavLst>
                                    </p:anim>
                                    <p:anim calcmode="lin" valueType="num">
                                      <p:cBhvr>
                                        <p:cTn id="4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286</TotalTime>
  <Words>886</Words>
  <Application>Microsoft Office PowerPoint</Application>
  <PresentationFormat>自定义</PresentationFormat>
  <Paragraphs>123</Paragraphs>
  <Slides>21</Slides>
  <Notes>21</Notes>
  <HiddenSlides>0</HiddenSlides>
  <MMClips>0</MMClips>
  <ScaleCrop>false</ScaleCrop>
  <HeadingPairs>
    <vt:vector size="4" baseType="variant">
      <vt:variant>
        <vt:lpstr>主题</vt:lpstr>
      </vt:variant>
      <vt:variant>
        <vt:i4>1</vt:i4>
      </vt:variant>
      <vt:variant>
        <vt:lpstr>幻灯片标题</vt:lpstr>
      </vt:variant>
      <vt:variant>
        <vt:i4>21</vt:i4>
      </vt:variant>
    </vt:vector>
  </HeadingPairs>
  <TitlesOfParts>
    <vt:vector size="22"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dc:title>
  <dc:creator>acer1</dc:creator>
  <cp:lastModifiedBy>Windows User</cp:lastModifiedBy>
  <cp:revision>62</cp:revision>
  <dcterms:created xsi:type="dcterms:W3CDTF">2017-08-23T01:16:53Z</dcterms:created>
  <dcterms:modified xsi:type="dcterms:W3CDTF">2021-07-19T13:34:52Z</dcterms:modified>
</cp:coreProperties>
</file>

<file path=docProps/thumbnail.jpeg>
</file>